
<file path=[Content_Types].xml><?xml version="1.0" encoding="utf-8"?>
<Types xmlns="http://schemas.openxmlformats.org/package/2006/content-types">
  <Default Extension="jpeg" ContentType="image/jpeg"/>
  <Default Extension="JPG" ContentType="image/.jpg"/>
  <Default Extension="wav" ContentType="audio/x-wav"/>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88" r:id="rId3"/>
    <p:sldId id="256" r:id="rId4"/>
    <p:sldId id="399" r:id="rId5"/>
    <p:sldId id="290" r:id="rId6"/>
    <p:sldId id="386" r:id="rId7"/>
    <p:sldId id="307" r:id="rId8"/>
    <p:sldId id="309" r:id="rId9"/>
    <p:sldId id="310" r:id="rId10"/>
    <p:sldId id="332" r:id="rId11"/>
    <p:sldId id="311" r:id="rId12"/>
    <p:sldId id="312" r:id="rId13"/>
    <p:sldId id="315" r:id="rId14"/>
    <p:sldId id="313" r:id="rId15"/>
    <p:sldId id="314" r:id="rId16"/>
    <p:sldId id="316" r:id="rId17"/>
    <p:sldId id="317" r:id="rId18"/>
    <p:sldId id="304" r:id="rId19"/>
    <p:sldId id="354" r:id="rId20"/>
    <p:sldId id="351" r:id="rId21"/>
    <p:sldId id="389" r:id="rId22"/>
    <p:sldId id="357" r:id="rId23"/>
    <p:sldId id="358" r:id="rId24"/>
    <p:sldId id="359" r:id="rId25"/>
    <p:sldId id="385" r:id="rId26"/>
    <p:sldId id="360" r:id="rId27"/>
    <p:sldId id="361" r:id="rId28"/>
    <p:sldId id="362" r:id="rId29"/>
    <p:sldId id="363" r:id="rId30"/>
    <p:sldId id="305" r:id="rId31"/>
    <p:sldId id="387" r:id="rId32"/>
    <p:sldId id="352" r:id="rId33"/>
    <p:sldId id="390" r:id="rId34"/>
    <p:sldId id="367" r:id="rId35"/>
    <p:sldId id="369" r:id="rId36"/>
    <p:sldId id="392" r:id="rId37"/>
    <p:sldId id="368" r:id="rId38"/>
    <p:sldId id="370" r:id="rId39"/>
    <p:sldId id="371" r:id="rId40"/>
    <p:sldId id="393" r:id="rId41"/>
    <p:sldId id="372" r:id="rId42"/>
    <p:sldId id="373" r:id="rId43"/>
    <p:sldId id="306" r:id="rId44"/>
    <p:sldId id="388" r:id="rId45"/>
    <p:sldId id="353" r:id="rId46"/>
    <p:sldId id="374" r:id="rId47"/>
    <p:sldId id="375" r:id="rId48"/>
    <p:sldId id="376" r:id="rId49"/>
    <p:sldId id="379" r:id="rId50"/>
    <p:sldId id="377" r:id="rId51"/>
    <p:sldId id="394" r:id="rId52"/>
    <p:sldId id="382" r:id="rId53"/>
    <p:sldId id="395" r:id="rId54"/>
    <p:sldId id="383" r:id="rId55"/>
    <p:sldId id="398" r:id="rId56"/>
    <p:sldId id="397" r:id="rId5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0" autoAdjust="0"/>
    <p:restoredTop sz="94660"/>
  </p:normalViewPr>
  <p:slideViewPr>
    <p:cSldViewPr snapToGrid="0">
      <p:cViewPr>
        <p:scale>
          <a:sx n="62" d="100"/>
          <a:sy n="62" d="100"/>
        </p:scale>
        <p:origin x="636" y="3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0" Type="http://schemas.openxmlformats.org/officeDocument/2006/relationships/tableStyles" Target="tableStyles.xml"/><Relationship Id="rId6" Type="http://schemas.openxmlformats.org/officeDocument/2006/relationships/slide" Target="slides/slide4.xml"/><Relationship Id="rId59" Type="http://schemas.openxmlformats.org/officeDocument/2006/relationships/viewProps" Target="viewProps.xml"/><Relationship Id="rId58" Type="http://schemas.openxmlformats.org/officeDocument/2006/relationships/presProps" Target="presProps.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audio1.wav>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923A1CC3-2375-41D4-9E03-427CAF2A4C1A}"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AFF16868-8199-4C2C-A5B1-63AEE139F88E}"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panose="020B0604020202020204"/>
                <a:cs typeface="Arial" panose="020B0604020202020204"/>
              </a:rPr>
              <a:t>“</a:t>
            </a:r>
            <a:endParaRPr lang="en-US" sz="9600" b="0" i="0" dirty="0">
              <a:solidFill>
                <a:schemeClr val="accent1">
                  <a:lumMod val="60000"/>
                  <a:lumOff val="40000"/>
                </a:schemeClr>
              </a:solidFill>
              <a:latin typeface="Arial" panose="020B0604020202020204"/>
              <a:cs typeface="Arial" panose="020B0604020202020204"/>
            </a:endParaRP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panose="020B0604020202020204"/>
                <a:cs typeface="Arial" panose="020B0604020202020204"/>
              </a:rPr>
              <a:t>”</a:t>
            </a:r>
            <a:endParaRPr lang="en-US" sz="9600" b="0" i="0" dirty="0">
              <a:solidFill>
                <a:schemeClr val="accent1">
                  <a:lumMod val="60000"/>
                  <a:lumOff val="40000"/>
                </a:schemeClr>
              </a:solidFill>
              <a:latin typeface="Arial" panose="020B0604020202020204"/>
              <a:cs typeface="Arial" panose="020B0604020202020204"/>
            </a:endParaRP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AAD9FF7F-6988-44CC-821B-644E70CD2F73}"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5C12C299-16B2-4475-990D-751901EACC14}"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F34E6425-0181-43F2-84FC-787E803FD2F8}"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76E86A4C-8E40-4F87-A4F0-01A0687C5742}"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35E72C73-2D91-4E12-BA25-F0AA0C03599B}"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0" Type="http://schemas.openxmlformats.org/officeDocument/2006/relationships/theme" Target="../theme/theme1.xml"/><Relationship Id="rId2" Type="http://schemas.openxmlformats.org/officeDocument/2006/relationships/slideLayout" Target="../slideLayouts/slideLayout2.xml"/><Relationship Id="rId19" Type="http://schemas.openxmlformats.org/officeDocument/2006/relationships/audio" Target="../media/audio1.wav"/><Relationship Id="rId18" Type="http://schemas.openxmlformats.org/officeDocument/2006/relationships/image" Target="../media/image1.jpe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8">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mc:AlternateContent xmlns:mc="http://schemas.openxmlformats.org/markup-compatibility/2006">
    <mc:Choice xmlns:p14="http://schemas.microsoft.com/office/powerpoint/2010/main" Requires="p14">
      <p:transition p14:dur="500" advClick="0" advTm="5000">
        <p:sndAc>
          <p:stSnd>
            <p:snd r:embed="rId19" name="chimes.wav"/>
          </p:stSnd>
        </p:sndAc>
      </p:transition>
    </mc:Choice>
    <mc:Fallback>
      <p:transition advClick="0" advTm="5000">
        <p:sndAc>
          <p:stSnd>
            <p:snd r:embed="rId19" name="chimes.wav"/>
          </p:stSnd>
        </p:sndAc>
      </p:transition>
    </mc:Fallback>
  </mc:AlternateConten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audio" Target="../media/audio1.wav"/><Relationship Id="rId2" Type="http://schemas.openxmlformats.org/officeDocument/2006/relationships/image" Target="../media/image7.png"/><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audio" Target="../media/audio1.wav"/><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jpe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12.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14.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3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audio" Target="../media/audio1.wav"/><Relationship Id="rId2" Type="http://schemas.openxmlformats.org/officeDocument/2006/relationships/image" Target="../media/image16.png"/><Relationship Id="rId1" Type="http://schemas.openxmlformats.org/officeDocument/2006/relationships/image" Target="../media/image15.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17.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18.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19.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20.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audio" Target="../media/audio1.wav"/><Relationship Id="rId2" Type="http://schemas.openxmlformats.org/officeDocument/2006/relationships/image" Target="../media/image22.png"/><Relationship Id="rId1" Type="http://schemas.openxmlformats.org/officeDocument/2006/relationships/image" Target="../media/image21.png"/></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audio" Target="../media/audio1.wav"/><Relationship Id="rId2" Type="http://schemas.openxmlformats.org/officeDocument/2006/relationships/image" Target="../media/image24.png"/><Relationship Id="rId1" Type="http://schemas.openxmlformats.org/officeDocument/2006/relationships/image" Target="../media/image23.pn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58470"/>
            <a:ext cx="5960745" cy="5925185"/>
          </a:xfrm>
        </p:spPr>
        <p:txBody>
          <a:bodyPr/>
          <a:lstStyle/>
          <a:p>
            <a:pPr algn="ctr"/>
            <a:r>
              <a:rPr lang="en-US" b="1" dirty="0" smtClean="0">
                <a:latin typeface="Arial" panose="020B0604020202020204" pitchFamily="34" charset="0"/>
                <a:cs typeface="Arial" panose="020B0604020202020204" pitchFamily="34" charset="0"/>
              </a:rPr>
              <a:t>MACHINE LEARNING PROJECT INSIGHTS</a:t>
            </a:r>
            <a:br>
              <a:rPr lang="en-US" b="1" dirty="0" smtClean="0">
                <a:latin typeface="Arial" panose="020B0604020202020204" pitchFamily="34" charset="0"/>
                <a:cs typeface="Arial" panose="020B0604020202020204" pitchFamily="34" charset="0"/>
              </a:rPr>
            </a:br>
            <a:r>
              <a:rPr lang="en-US" sz="2400" b="1" dirty="0" smtClean="0">
                <a:latin typeface="Arial" panose="020B0604020202020204" pitchFamily="34" charset="0"/>
                <a:cs typeface="Arial" panose="020B0604020202020204" pitchFamily="34" charset="0"/>
              </a:rPr>
              <a:t> </a:t>
            </a:r>
            <a:br>
              <a:rPr lang="en-US" b="1" dirty="0" smtClean="0">
                <a:latin typeface="Arial" panose="020B0604020202020204" pitchFamily="34" charset="0"/>
                <a:cs typeface="Arial" panose="020B0604020202020204" pitchFamily="34" charset="0"/>
              </a:rPr>
            </a:br>
            <a:r>
              <a:rPr lang="en-US" sz="3600" b="1" dirty="0" smtClean="0">
                <a:latin typeface="Arial" panose="020B0604020202020204" pitchFamily="34" charset="0"/>
                <a:cs typeface="Arial" panose="020B0604020202020204" pitchFamily="34" charset="0"/>
              </a:rPr>
              <a:t>By Bhanu Aggarwal</a:t>
            </a:r>
            <a:br>
              <a:rPr lang="en-US" sz="3600" b="1" dirty="0" smtClean="0">
                <a:latin typeface="Arial" panose="020B0604020202020204" pitchFamily="34" charset="0"/>
                <a:cs typeface="Arial" panose="020B0604020202020204" pitchFamily="34" charset="0"/>
              </a:rPr>
            </a:br>
            <a:endParaRPr lang="en-US" sz="3600" b="1" dirty="0" smtClean="0">
              <a:latin typeface="Arial" panose="020B0604020202020204" pitchFamily="34" charset="0"/>
              <a:cs typeface="Arial" panose="020B0604020202020204" pitchFamily="34" charset="0"/>
            </a:endParaRPr>
          </a:p>
        </p:txBody>
      </p:sp>
      <p:pic>
        <p:nvPicPr>
          <p:cNvPr id="4" name="Picture 3"/>
          <p:cNvPicPr/>
          <p:nvPr/>
        </p:nvPicPr>
        <p:blipFill>
          <a:blip r:embed="rId1"/>
          <a:stretch>
            <a:fillRect/>
          </a:stretch>
        </p:blipFill>
        <p:spPr>
          <a:xfrm>
            <a:off x="6261735" y="1301750"/>
            <a:ext cx="4544060" cy="38989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6200140" cy="5916295"/>
          </a:xfrm>
        </p:spPr>
        <p:txBody>
          <a:bodyPr/>
          <a:lstStyle/>
          <a:p>
            <a:pPr algn="ctr"/>
            <a:r>
              <a:rPr lang="en-US" altLang="en-US" sz="2400" dirty="0">
                <a:latin typeface="Arial" panose="020B0604020202020204" pitchFamily="34" charset="0"/>
                <a:cs typeface="Arial" panose="020B0604020202020204" pitchFamily="34" charset="0"/>
              </a:rPr>
              <a:t>Logistic Regression: 65–70% accuracy</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Random Forest Classifier: 85–90% accuracy</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Linear Discriminant Analysis: 60–65% accuracy</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K-Neighbors Classifier: 75–80% accuracy</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Decision Tree Classifier: 75–80% accuracy</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Gaussian NB: 55–60% accuracy</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SVM: 15–20% accuracy</a:t>
            </a:r>
            <a:br>
              <a:rPr lang="en-US" altLang="en-US" sz="2400" dirty="0">
                <a:latin typeface="Arial" panose="020B0604020202020204" pitchFamily="34" charset="0"/>
                <a:cs typeface="Arial" panose="020B0604020202020204" pitchFamily="34" charset="0"/>
              </a:rPr>
            </a:br>
            <a:r>
              <a:rPr lang="en-US" altLang="en-US" sz="800" dirty="0">
                <a:latin typeface="Arial" panose="020B0604020202020204" pitchFamily="34" charset="0"/>
                <a:cs typeface="Arial" panose="020B0604020202020204" pitchFamily="34" charset="0"/>
              </a:rPr>
              <a:t> </a:t>
            </a:r>
            <a:endParaRPr lang="en-US" altLang="en-US" sz="800" dirty="0">
              <a:latin typeface="Arial" panose="020B0604020202020204" pitchFamily="34" charset="0"/>
              <a:cs typeface="Arial" panose="020B0604020202020204" pitchFamily="34" charset="0"/>
            </a:endParaRPr>
          </a:p>
        </p:txBody>
      </p:sp>
      <p:sp>
        <p:nvSpPr>
          <p:cNvPr id="3" name="Title 1"/>
          <p:cNvSpPr>
            <a:spLocks noGrp="1"/>
          </p:cNvSpPr>
          <p:nvPr/>
        </p:nvSpPr>
        <p:spPr>
          <a:xfrm>
            <a:off x="6682105" y="467360"/>
            <a:ext cx="5031105"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ACCURACY</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nvSpPr>
        <p:spPr>
          <a:xfrm>
            <a:off x="497205" y="467360"/>
            <a:ext cx="5031105"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ACCURACY</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pic>
        <p:nvPicPr>
          <p:cNvPr id="20" name="Picture 20"/>
          <p:cNvPicPr>
            <a:picLocks noChangeAspect="1"/>
          </p:cNvPicPr>
          <p:nvPr/>
        </p:nvPicPr>
        <p:blipFill>
          <a:blip r:embed="rId1"/>
          <a:srcRect l="6434" t="40132" r="57261" b="9311"/>
          <a:stretch>
            <a:fillRect/>
          </a:stretch>
        </p:blipFill>
        <p:spPr>
          <a:xfrm>
            <a:off x="5528310" y="1139825"/>
            <a:ext cx="5822950" cy="491680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1"/>
          <p:cNvPicPr>
            <a:picLocks noChangeAspect="1"/>
          </p:cNvPicPr>
          <p:nvPr/>
        </p:nvPicPr>
        <p:blipFill>
          <a:blip r:embed="rId1"/>
          <a:srcRect l="6159" t="43630" r="66537" b="23893"/>
          <a:stretch>
            <a:fillRect/>
          </a:stretch>
        </p:blipFill>
        <p:spPr>
          <a:xfrm>
            <a:off x="1172845" y="1738630"/>
            <a:ext cx="4183380" cy="4474210"/>
          </a:xfrm>
          <a:prstGeom prst="rect">
            <a:avLst/>
          </a:prstGeom>
          <a:noFill/>
          <a:ln>
            <a:noFill/>
          </a:ln>
        </p:spPr>
      </p:pic>
      <p:pic>
        <p:nvPicPr>
          <p:cNvPr id="22" name="Picture 22"/>
          <p:cNvPicPr>
            <a:picLocks noChangeAspect="1"/>
          </p:cNvPicPr>
          <p:nvPr/>
        </p:nvPicPr>
        <p:blipFill>
          <a:blip r:embed="rId2"/>
          <a:srcRect t="186" r="41285" b="21122"/>
          <a:stretch>
            <a:fillRect/>
          </a:stretch>
        </p:blipFill>
        <p:spPr>
          <a:xfrm>
            <a:off x="5854700" y="1738630"/>
            <a:ext cx="5195570" cy="4474210"/>
          </a:xfrm>
          <a:prstGeom prst="rect">
            <a:avLst/>
          </a:prstGeom>
          <a:noFill/>
          <a:ln>
            <a:noFill/>
          </a:ln>
        </p:spPr>
      </p:pic>
      <p:sp>
        <p:nvSpPr>
          <p:cNvPr id="8"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ACCURACY</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31245" cy="4645025"/>
          </a:xfrm>
        </p:spPr>
        <p:txBody>
          <a:bodyPr/>
          <a:lstStyle/>
          <a:p>
            <a:pPr algn="ctr"/>
            <a:r>
              <a:rPr lang="en-US" altLang="en-US" sz="4400" dirty="0">
                <a:latin typeface="Arial" panose="020B0604020202020204" pitchFamily="34" charset="0"/>
                <a:cs typeface="Arial" panose="020B0604020202020204" pitchFamily="34" charset="0"/>
              </a:rPr>
              <a:t>Elevation emerged as the most significant predictor.</a:t>
            </a:r>
            <a:br>
              <a:rPr lang="en-US" altLang="en-US" sz="4400" dirty="0">
                <a:latin typeface="Arial" panose="020B0604020202020204" pitchFamily="34" charset="0"/>
                <a:cs typeface="Arial" panose="020B0604020202020204" pitchFamily="34" charset="0"/>
              </a:rPr>
            </a:br>
            <a:br>
              <a:rPr lang="en-US" altLang="en-US" sz="4400" dirty="0">
                <a:latin typeface="Arial" panose="020B0604020202020204" pitchFamily="34" charset="0"/>
                <a:cs typeface="Arial" panose="020B0604020202020204" pitchFamily="34" charset="0"/>
              </a:rPr>
            </a:br>
            <a:r>
              <a:rPr lang="en-US" altLang="en-US" sz="4400" dirty="0">
                <a:latin typeface="Arial" panose="020B0604020202020204" pitchFamily="34" charset="0"/>
                <a:cs typeface="Arial" panose="020B0604020202020204" pitchFamily="34" charset="0"/>
              </a:rPr>
              <a:t>Soil type and distance to hydrology were also highly influential.</a:t>
            </a:r>
            <a:br>
              <a:rPr lang="en-US" altLang="en-US" sz="44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 </a:t>
            </a:r>
            <a:br>
              <a:rPr lang="en-US" altLang="en-US" sz="4400" dirty="0">
                <a:latin typeface="Arial" panose="020B0604020202020204" pitchFamily="34" charset="0"/>
                <a:cs typeface="Arial" panose="020B0604020202020204" pitchFamily="34" charset="0"/>
              </a:rPr>
            </a:br>
            <a:r>
              <a:rPr lang="en-US" altLang="en-US" sz="1600" dirty="0">
                <a:latin typeface="Arial" panose="020B0604020202020204" pitchFamily="34" charset="0"/>
                <a:cs typeface="Arial" panose="020B0604020202020204" pitchFamily="34" charset="0"/>
              </a:rPr>
              <a:t> </a:t>
            </a:r>
            <a:endParaRPr lang="en-US" altLang="en-US" sz="1600" dirty="0">
              <a:latin typeface="Arial" panose="020B0604020202020204" pitchFamily="34" charset="0"/>
              <a:cs typeface="Arial" panose="020B0604020202020204" pitchFamily="34" charset="0"/>
            </a:endParaRPr>
          </a:p>
        </p:txBody>
      </p:sp>
      <p:sp>
        <p:nvSpPr>
          <p:cNvPr id="4"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FEATURE IMPORTANCE</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FEATURE IMPORTANCE</a:t>
            </a:r>
            <a:endParaRPr lang="en-US" altLang="en-US" sz="3200" b="1" dirty="0">
              <a:latin typeface="Arial" panose="020B0604020202020204" pitchFamily="34" charset="0"/>
              <a:cs typeface="Arial" panose="020B0604020202020204" pitchFamily="34" charset="0"/>
            </a:endParaRPr>
          </a:p>
        </p:txBody>
      </p:sp>
      <p:pic>
        <p:nvPicPr>
          <p:cNvPr id="24" name="Picture 24"/>
          <p:cNvPicPr>
            <a:picLocks noChangeAspect="1"/>
          </p:cNvPicPr>
          <p:nvPr/>
        </p:nvPicPr>
        <p:blipFill>
          <a:blip r:embed="rId1"/>
          <a:srcRect l="798" t="1318" r="38063" b="34471"/>
          <a:stretch>
            <a:fillRect/>
          </a:stretch>
        </p:blipFill>
        <p:spPr>
          <a:xfrm>
            <a:off x="675640" y="1739265"/>
            <a:ext cx="10800715" cy="439674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7995"/>
            <a:ext cx="11230610" cy="4645660"/>
          </a:xfrm>
        </p:spPr>
        <p:txBody>
          <a:bodyPr/>
          <a:lstStyle/>
          <a:p>
            <a:pPr algn="ctr"/>
            <a:r>
              <a:rPr lang="en-US" altLang="en-US" sz="2000" dirty="0">
                <a:latin typeface="Arial" panose="020B0604020202020204" pitchFamily="34" charset="0"/>
                <a:cs typeface="Arial" panose="020B0604020202020204" pitchFamily="34" charset="0"/>
              </a:rPr>
              <a:t>Elevation is consistently the most significant predictor across models. For example, Spruce/Fir dominates higher elevations, while Ponderosa Pine occurs at mid-elevations.</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Soil types and wilderness area features influences the presence of certain species and adds important categorical signals to differentiate forest types (e.g., Aspen thrives on specific soils).</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Class imbalance poses challenges for minority forest types, making precision and recall crucial metrics beyond accuracy.</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Ensemble models outperform linear models by capturing complex, non-linear relationships in the dataset.</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endParaRPr lang="en-US" altLang="en-US" sz="2000" dirty="0">
              <a:latin typeface="Arial" panose="020B0604020202020204" pitchFamily="34" charset="0"/>
              <a:cs typeface="Arial" panose="020B0604020202020204" pitchFamily="34" charset="0"/>
            </a:endParaRPr>
          </a:p>
        </p:txBody>
      </p:sp>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OBSERVATION</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29975" cy="4645025"/>
          </a:xfrm>
        </p:spPr>
        <p:txBody>
          <a:bodyPr/>
          <a:lstStyle/>
          <a:p>
            <a:pPr algn="ctr"/>
            <a:r>
              <a:rPr lang="en-US" altLang="en-US" sz="2800" dirty="0">
                <a:latin typeface="Arial" panose="020B0604020202020204" pitchFamily="34" charset="0"/>
                <a:cs typeface="Arial" panose="020B0604020202020204" pitchFamily="34" charset="0"/>
              </a:rPr>
              <a:t>Applying Deep Learning for complex feature interactions.</a:t>
            </a:r>
            <a:br>
              <a:rPr lang="en-US" altLang="en-US" sz="2800" dirty="0">
                <a:latin typeface="Arial" panose="020B0604020202020204" pitchFamily="34" charset="0"/>
                <a:cs typeface="Arial" panose="020B0604020202020204" pitchFamily="34" charset="0"/>
              </a:rPr>
            </a:b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Performing Hyperparameter Optimization.</a:t>
            </a:r>
            <a:br>
              <a:rPr lang="en-US" altLang="en-US" sz="2800" dirty="0">
                <a:latin typeface="Arial" panose="020B0604020202020204" pitchFamily="34" charset="0"/>
                <a:cs typeface="Arial" panose="020B0604020202020204" pitchFamily="34" charset="0"/>
              </a:rPr>
            </a:b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Incorporating spatial/geographic data (e.g., satellite imagery).</a:t>
            </a:r>
            <a:br>
              <a:rPr lang="en-US" altLang="en-US" sz="2800" dirty="0">
                <a:latin typeface="Arial" panose="020B0604020202020204" pitchFamily="34" charset="0"/>
                <a:cs typeface="Arial" panose="020B0604020202020204" pitchFamily="34" charset="0"/>
              </a:rPr>
            </a:b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Deploying the model as an API for forest management systems.</a:t>
            </a:r>
            <a:br>
              <a:rPr lang="en-US" altLang="en-US" sz="2800" dirty="0">
                <a:latin typeface="Arial" panose="020B0604020202020204" pitchFamily="34" charset="0"/>
                <a:cs typeface="Arial" panose="020B0604020202020204" pitchFamily="34" charset="0"/>
              </a:rPr>
            </a:b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Using SMOTE or class-weight balancing to address class imbalance.</a:t>
            </a:r>
            <a:endParaRPr lang="en-US" altLang="en-US" sz="2800" dirty="0">
              <a:latin typeface="Arial" panose="020B0604020202020204" pitchFamily="34" charset="0"/>
              <a:cs typeface="Arial" panose="020B0604020202020204" pitchFamily="34" charset="0"/>
            </a:endParaRPr>
          </a:p>
        </p:txBody>
      </p:sp>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FUTURE SCOPE</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11228070" cy="5916295"/>
          </a:xfrm>
        </p:spPr>
        <p:txBody>
          <a:bodyPr/>
          <a:lstStyle/>
          <a:p>
            <a:pPr algn="ctr"/>
            <a:r>
              <a:rPr lang="en-US" altLang="en-US" sz="11500" b="1" dirty="0">
                <a:latin typeface="Arial" panose="020B0604020202020204" pitchFamily="34" charset="0"/>
                <a:cs typeface="Arial" panose="020B0604020202020204" pitchFamily="34" charset="0"/>
              </a:rPr>
              <a:t>Phone Kart Project Insights</a:t>
            </a:r>
            <a:br>
              <a:rPr lang="en-US" altLang="en-US" sz="11500" b="1" dirty="0">
                <a:latin typeface="Arial" panose="020B0604020202020204" pitchFamily="34" charset="0"/>
                <a:cs typeface="Arial" panose="020B0604020202020204" pitchFamily="34" charset="0"/>
              </a:rPr>
            </a:br>
            <a:r>
              <a:rPr lang="en-US" altLang="en-US" sz="6600" b="1" dirty="0">
                <a:latin typeface="Arial" panose="020B0604020202020204" pitchFamily="34" charset="0"/>
                <a:cs typeface="Arial" panose="020B0604020202020204" pitchFamily="34" charset="0"/>
              </a:rPr>
              <a:t> </a:t>
            </a:r>
            <a:endParaRPr lang="en-US" altLang="en-US" sz="66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29975" cy="4645025"/>
          </a:xfrm>
        </p:spPr>
        <p:txBody>
          <a:bodyPr/>
          <a:lstStyle/>
          <a:p>
            <a:pPr algn="ctr"/>
            <a:r>
              <a:rPr lang="en-US" altLang="en-US" sz="3600" dirty="0">
                <a:latin typeface="Arial" panose="020B0604020202020204" pitchFamily="34" charset="0"/>
                <a:cs typeface="Arial" panose="020B0604020202020204" pitchFamily="34" charset="0"/>
                <a:sym typeface="+mn-ea"/>
              </a:rPr>
              <a:t></a:t>
            </a:r>
            <a:br>
              <a:rPr lang="en-US" altLang="en-US" sz="3600" dirty="0">
                <a:latin typeface="Arial" panose="020B0604020202020204" pitchFamily="34" charset="0"/>
                <a:cs typeface="Arial" panose="020B0604020202020204" pitchFamily="34" charset="0"/>
                <a:sym typeface="+mn-ea"/>
              </a:rPr>
            </a:br>
            <a:r>
              <a:rPr lang="en-US" altLang="en-US" sz="3600" dirty="0">
                <a:latin typeface="Arial" panose="020B0604020202020204" pitchFamily="34" charset="0"/>
                <a:cs typeface="Arial" panose="020B0604020202020204" pitchFamily="34" charset="0"/>
                <a:sym typeface="+mn-ea"/>
              </a:rPr>
              <a:t>The Phone Kart project is designed to develop a machine learning-based predictive system capable of classifying mobile phones into specific price categories based on their technical specifications. The primary aim is to assist online marketplaces, retailers, and customers in estimating the appropriate price range for a given phone configuration.</a:t>
            </a:r>
            <a:br>
              <a:rPr lang="en-US" altLang="en-US" sz="3600" dirty="0">
                <a:latin typeface="Arial" panose="020B0604020202020204" pitchFamily="34" charset="0"/>
                <a:cs typeface="Arial" panose="020B0604020202020204" pitchFamily="34" charset="0"/>
                <a:sym typeface="+mn-ea"/>
              </a:rPr>
            </a:br>
            <a:endParaRPr lang="en-US" altLang="en-US" sz="3600" dirty="0">
              <a:latin typeface="Arial" panose="020B0604020202020204" pitchFamily="34" charset="0"/>
              <a:cs typeface="Arial" panose="020B0604020202020204" pitchFamily="34" charset="0"/>
              <a:sym typeface="+mn-ea"/>
            </a:endParaRPr>
          </a:p>
        </p:txBody>
      </p:sp>
      <p:sp>
        <p:nvSpPr>
          <p:cNvPr id="4"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OBJECTIVE</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5444490" cy="5916295"/>
          </a:xfrm>
        </p:spPr>
        <p:txBody>
          <a:bodyPr/>
          <a:lstStyle/>
          <a:p>
            <a:pPr marL="0" indent="0" algn="ctr"/>
            <a:r>
              <a:rPr lang="en-US" altLang="en-US" sz="3600" dirty="0">
                <a:latin typeface="Arial" panose="020B0604020202020204" pitchFamily="34" charset="0"/>
                <a:cs typeface="Arial" panose="020B0604020202020204" pitchFamily="34" charset="0"/>
              </a:rPr>
              <a:t>Low Price</a:t>
            </a:r>
            <a:br>
              <a:rPr lang="en-US" altLang="en-US" sz="3600" dirty="0">
                <a:latin typeface="Arial" panose="020B0604020202020204" pitchFamily="34" charset="0"/>
                <a:cs typeface="Arial" panose="020B0604020202020204" pitchFamily="34" charset="0"/>
              </a:rPr>
            </a:b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Medium Price</a:t>
            </a:r>
            <a:br>
              <a:rPr lang="en-US" altLang="en-US" sz="3600" dirty="0">
                <a:latin typeface="Arial" panose="020B0604020202020204" pitchFamily="34" charset="0"/>
                <a:cs typeface="Arial" panose="020B0604020202020204" pitchFamily="34" charset="0"/>
              </a:rPr>
            </a:b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High Price</a:t>
            </a:r>
            <a:br>
              <a:rPr lang="en-US" altLang="en-US" sz="3600" dirty="0">
                <a:latin typeface="Arial" panose="020B0604020202020204" pitchFamily="34" charset="0"/>
                <a:cs typeface="Arial" panose="020B0604020202020204" pitchFamily="34" charset="0"/>
              </a:rPr>
            </a:b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Very High Price</a:t>
            </a:r>
            <a:br>
              <a:rPr lang="en-US" altLang="en-US" sz="3600" dirty="0">
                <a:latin typeface="Arial" panose="020B0604020202020204" pitchFamily="34" charset="0"/>
                <a:cs typeface="Arial" panose="020B0604020202020204" pitchFamily="34" charset="0"/>
              </a:rPr>
            </a:br>
            <a:br>
              <a:rPr lang="en-US" altLang="en-US" sz="3600" dirty="0">
                <a:latin typeface="Arial" panose="020B0604020202020204" pitchFamily="34" charset="0"/>
                <a:cs typeface="Arial" panose="020B0604020202020204" pitchFamily="34" charset="0"/>
              </a:rPr>
            </a:br>
            <a:endParaRPr lang="en-US" altLang="en-US" sz="2800" dirty="0">
              <a:latin typeface="Arial" panose="020B0604020202020204" pitchFamily="34" charset="0"/>
              <a:cs typeface="Arial" panose="020B0604020202020204" pitchFamily="34" charset="0"/>
            </a:endParaRPr>
          </a:p>
        </p:txBody>
      </p:sp>
      <p:sp>
        <p:nvSpPr>
          <p:cNvPr id="3" name="Title 1"/>
          <p:cNvSpPr>
            <a:spLocks noGrp="1"/>
          </p:cNvSpPr>
          <p:nvPr/>
        </p:nvSpPr>
        <p:spPr>
          <a:xfrm>
            <a:off x="6087745" y="467360"/>
            <a:ext cx="5625465"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DATASET TARGET VARIABLES</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11218545" cy="5916295"/>
          </a:xfrm>
        </p:spPr>
        <p:txBody>
          <a:bodyPr/>
          <a:lstStyle/>
          <a:p>
            <a:pPr algn="ctr"/>
            <a:r>
              <a:rPr lang="en-US" altLang="en-US" sz="6600" b="1" dirty="0">
                <a:latin typeface="Arial" panose="020B0604020202020204" pitchFamily="34" charset="0"/>
                <a:cs typeface="Arial" panose="020B0604020202020204" pitchFamily="34" charset="0"/>
              </a:rPr>
              <a:t>Canopy Vision</a:t>
            </a:r>
            <a:br>
              <a:rPr lang="en-US" altLang="en-US" sz="6600" b="1" dirty="0">
                <a:latin typeface="Arial" panose="020B0604020202020204" pitchFamily="34" charset="0"/>
                <a:cs typeface="Arial" panose="020B0604020202020204" pitchFamily="34" charset="0"/>
              </a:rPr>
            </a:br>
            <a:r>
              <a:rPr lang="en-US" altLang="en-US" sz="6600" b="1" dirty="0">
                <a:latin typeface="Arial" panose="020B0604020202020204" pitchFamily="34" charset="0"/>
                <a:cs typeface="Arial" panose="020B0604020202020204" pitchFamily="34" charset="0"/>
              </a:rPr>
              <a:t>Phone Kart</a:t>
            </a:r>
            <a:br>
              <a:rPr lang="en-US" altLang="en-US" sz="6600" b="1" dirty="0">
                <a:latin typeface="Arial" panose="020B0604020202020204" pitchFamily="34" charset="0"/>
                <a:cs typeface="Arial" panose="020B0604020202020204" pitchFamily="34" charset="0"/>
              </a:rPr>
            </a:br>
            <a:r>
              <a:rPr lang="en-US" altLang="en-US" sz="6600" b="1" dirty="0">
                <a:latin typeface="Arial" panose="020B0604020202020204" pitchFamily="34" charset="0"/>
                <a:cs typeface="Arial" panose="020B0604020202020204" pitchFamily="34" charset="0"/>
              </a:rPr>
              <a:t>Cardio Divination</a:t>
            </a:r>
            <a:br>
              <a:rPr lang="en-US" altLang="en-US" sz="6600" b="1" dirty="0">
                <a:latin typeface="Arial" panose="020B0604020202020204" pitchFamily="34" charset="0"/>
                <a:cs typeface="Arial" panose="020B0604020202020204" pitchFamily="34" charset="0"/>
              </a:rPr>
            </a:br>
            <a:r>
              <a:rPr lang="en-US" altLang="en-US" sz="6600" b="1" dirty="0">
                <a:latin typeface="Arial" panose="020B0604020202020204" pitchFamily="34" charset="0"/>
                <a:cs typeface="Arial" panose="020B0604020202020204" pitchFamily="34" charset="0"/>
              </a:rPr>
              <a:t>Zoo Sorter</a:t>
            </a:r>
            <a:br>
              <a:rPr lang="en-US" altLang="en-US" sz="6600" b="1" dirty="0">
                <a:latin typeface="Arial" panose="020B0604020202020204" pitchFamily="34" charset="0"/>
                <a:cs typeface="Arial" panose="020B0604020202020204" pitchFamily="34" charset="0"/>
              </a:rPr>
            </a:br>
            <a:r>
              <a:rPr lang="en-US" altLang="en-US" b="1" dirty="0">
                <a:latin typeface="Arial" panose="020B0604020202020204" pitchFamily="34" charset="0"/>
                <a:cs typeface="Arial" panose="020B0604020202020204" pitchFamily="34" charset="0"/>
              </a:rPr>
              <a:t> </a:t>
            </a:r>
            <a:br>
              <a:rPr lang="en-US" altLang="en-US" b="1" dirty="0">
                <a:latin typeface="Arial" panose="020B0604020202020204" pitchFamily="34" charset="0"/>
                <a:cs typeface="Arial" panose="020B0604020202020204" pitchFamily="34" charset="0"/>
              </a:rPr>
            </a:br>
            <a:r>
              <a:rPr lang="en-US" altLang="en-US" sz="1400" b="1" dirty="0">
                <a:latin typeface="Arial" panose="020B0604020202020204" pitchFamily="34" charset="0"/>
                <a:cs typeface="Arial" panose="020B0604020202020204" pitchFamily="34" charset="0"/>
              </a:rPr>
              <a:t> </a:t>
            </a:r>
            <a:endParaRPr lang="en-US" altLang="en-US" sz="14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6861175" cy="5916295"/>
          </a:xfrm>
        </p:spPr>
        <p:txBody>
          <a:bodyPr/>
          <a:lstStyle/>
          <a:p>
            <a:pPr algn="ctr"/>
            <a:r>
              <a:rPr lang="en-US" altLang="en-US" sz="2400" b="1" dirty="0">
                <a:latin typeface="Arial" panose="020B0604020202020204" pitchFamily="34" charset="0"/>
                <a:cs typeface="Arial" panose="020B0604020202020204" pitchFamily="34" charset="0"/>
                <a:sym typeface="+mn-ea"/>
              </a:rPr>
              <a:t>Battery Power (mAh)</a:t>
            </a:r>
            <a:br>
              <a:rPr lang="en-US" altLang="en-US" sz="2400" b="1" dirty="0">
                <a:latin typeface="Arial" panose="020B0604020202020204" pitchFamily="34" charset="0"/>
                <a:cs typeface="Arial" panose="020B0604020202020204" pitchFamily="34" charset="0"/>
                <a:sym typeface="+mn-ea"/>
              </a:rPr>
            </a:br>
            <a:r>
              <a:rPr lang="en-US" altLang="en-US" sz="900" b="1" dirty="0">
                <a:latin typeface="Arial" panose="020B0604020202020204" pitchFamily="34" charset="0"/>
                <a:cs typeface="Arial" panose="020B0604020202020204" pitchFamily="34" charset="0"/>
                <a:sym typeface="+mn-ea"/>
              </a:rPr>
              <a:t> </a:t>
            </a:r>
            <a:br>
              <a:rPr lang="en-US" altLang="en-US" sz="2400" b="1" dirty="0">
                <a:latin typeface="Arial" panose="020B0604020202020204" pitchFamily="34" charset="0"/>
                <a:cs typeface="Arial" panose="020B0604020202020204" pitchFamily="34" charset="0"/>
                <a:sym typeface="+mn-ea"/>
              </a:rPr>
            </a:br>
            <a:r>
              <a:rPr lang="en-US" altLang="en-US" sz="2400" b="1" dirty="0">
                <a:latin typeface="Arial" panose="020B0604020202020204" pitchFamily="34" charset="0"/>
                <a:cs typeface="Arial" panose="020B0604020202020204" pitchFamily="34" charset="0"/>
                <a:sym typeface="+mn-ea"/>
              </a:rPr>
              <a:t>Bluetooth Support (binary: 1/0)</a:t>
            </a:r>
            <a:br>
              <a:rPr lang="en-US" altLang="en-US" sz="2400" b="1" dirty="0">
                <a:latin typeface="Arial" panose="020B0604020202020204" pitchFamily="34" charset="0"/>
                <a:cs typeface="Arial" panose="020B0604020202020204" pitchFamily="34" charset="0"/>
                <a:sym typeface="+mn-ea"/>
              </a:rPr>
            </a:br>
            <a:r>
              <a:rPr lang="en-US" altLang="en-US" sz="900" b="1" dirty="0">
                <a:latin typeface="Arial" panose="020B0604020202020204" pitchFamily="34" charset="0"/>
                <a:cs typeface="Arial" panose="020B0604020202020204" pitchFamily="34" charset="0"/>
                <a:sym typeface="+mn-ea"/>
              </a:rPr>
              <a:t> </a:t>
            </a:r>
            <a:br>
              <a:rPr lang="en-US" altLang="en-US" sz="2400" b="1" dirty="0">
                <a:latin typeface="Arial" panose="020B0604020202020204" pitchFamily="34" charset="0"/>
                <a:cs typeface="Arial" panose="020B0604020202020204" pitchFamily="34" charset="0"/>
                <a:sym typeface="+mn-ea"/>
              </a:rPr>
            </a:br>
            <a:r>
              <a:rPr lang="en-US" altLang="en-US" sz="2400" b="1" dirty="0">
                <a:latin typeface="Arial" panose="020B0604020202020204" pitchFamily="34" charset="0"/>
                <a:cs typeface="Arial" panose="020B0604020202020204" pitchFamily="34" charset="0"/>
                <a:sym typeface="+mn-ea"/>
              </a:rPr>
              <a:t>Clock Speed (GHz)</a:t>
            </a:r>
            <a:br>
              <a:rPr lang="en-US" altLang="en-US" sz="2400" b="1" dirty="0">
                <a:latin typeface="Arial" panose="020B0604020202020204" pitchFamily="34" charset="0"/>
                <a:cs typeface="Arial" panose="020B0604020202020204" pitchFamily="34" charset="0"/>
                <a:sym typeface="+mn-ea"/>
              </a:rPr>
            </a:br>
            <a:r>
              <a:rPr lang="en-US" altLang="en-US" sz="900" b="1" dirty="0">
                <a:latin typeface="Arial" panose="020B0604020202020204" pitchFamily="34" charset="0"/>
                <a:cs typeface="Arial" panose="020B0604020202020204" pitchFamily="34" charset="0"/>
                <a:sym typeface="+mn-ea"/>
              </a:rPr>
              <a:t> </a:t>
            </a:r>
            <a:br>
              <a:rPr lang="en-US" altLang="en-US" sz="2400" b="1" dirty="0">
                <a:latin typeface="Arial" panose="020B0604020202020204" pitchFamily="34" charset="0"/>
                <a:cs typeface="Arial" panose="020B0604020202020204" pitchFamily="34" charset="0"/>
                <a:sym typeface="+mn-ea"/>
              </a:rPr>
            </a:br>
            <a:r>
              <a:rPr lang="en-US" altLang="en-US" sz="2400" b="1" dirty="0">
                <a:latin typeface="Arial" panose="020B0604020202020204" pitchFamily="34" charset="0"/>
                <a:cs typeface="Arial" panose="020B0604020202020204" pitchFamily="34" charset="0"/>
                <a:sym typeface="+mn-ea"/>
              </a:rPr>
              <a:t>Dual SIM Support</a:t>
            </a:r>
            <a:br>
              <a:rPr lang="en-US" altLang="en-US" sz="2400" b="1" dirty="0">
                <a:latin typeface="Arial" panose="020B0604020202020204" pitchFamily="34" charset="0"/>
                <a:cs typeface="Arial" panose="020B0604020202020204" pitchFamily="34" charset="0"/>
                <a:sym typeface="+mn-ea"/>
              </a:rPr>
            </a:br>
            <a:r>
              <a:rPr lang="en-US" altLang="en-US" sz="900" b="1" dirty="0">
                <a:latin typeface="Arial" panose="020B0604020202020204" pitchFamily="34" charset="0"/>
                <a:cs typeface="Arial" panose="020B0604020202020204" pitchFamily="34" charset="0"/>
                <a:sym typeface="+mn-ea"/>
              </a:rPr>
              <a:t> </a:t>
            </a:r>
            <a:br>
              <a:rPr lang="en-US" altLang="en-US" sz="2400" b="1" dirty="0">
                <a:latin typeface="Arial" panose="020B0604020202020204" pitchFamily="34" charset="0"/>
                <a:cs typeface="Arial" panose="020B0604020202020204" pitchFamily="34" charset="0"/>
                <a:sym typeface="+mn-ea"/>
              </a:rPr>
            </a:br>
            <a:r>
              <a:rPr lang="en-US" altLang="en-US" sz="2400" b="1" dirty="0">
                <a:latin typeface="Arial" panose="020B0604020202020204" pitchFamily="34" charset="0"/>
                <a:cs typeface="Arial" panose="020B0604020202020204" pitchFamily="34" charset="0"/>
                <a:sym typeface="+mn-ea"/>
              </a:rPr>
              <a:t>Front Camera Resolution (megapixels)</a:t>
            </a:r>
            <a:br>
              <a:rPr lang="en-US" altLang="en-US" sz="2400" b="1" dirty="0">
                <a:latin typeface="Arial" panose="020B0604020202020204" pitchFamily="34" charset="0"/>
                <a:cs typeface="Arial" panose="020B0604020202020204" pitchFamily="34" charset="0"/>
                <a:sym typeface="+mn-ea"/>
              </a:rPr>
            </a:br>
            <a:r>
              <a:rPr lang="en-US" altLang="en-US" sz="900" b="1" dirty="0">
                <a:latin typeface="Arial" panose="020B0604020202020204" pitchFamily="34" charset="0"/>
                <a:cs typeface="Arial" panose="020B0604020202020204" pitchFamily="34" charset="0"/>
                <a:sym typeface="+mn-ea"/>
              </a:rPr>
              <a:t> </a:t>
            </a:r>
            <a:br>
              <a:rPr lang="en-US" altLang="en-US" sz="2400" b="1" dirty="0">
                <a:latin typeface="Arial" panose="020B0604020202020204" pitchFamily="34" charset="0"/>
                <a:cs typeface="Arial" panose="020B0604020202020204" pitchFamily="34" charset="0"/>
                <a:sym typeface="+mn-ea"/>
              </a:rPr>
            </a:br>
            <a:r>
              <a:rPr lang="en-US" altLang="en-US" sz="2400" b="1" dirty="0">
                <a:latin typeface="Arial" panose="020B0604020202020204" pitchFamily="34" charset="0"/>
                <a:cs typeface="Arial" panose="020B0604020202020204" pitchFamily="34" charset="0"/>
                <a:sym typeface="+mn-ea"/>
              </a:rPr>
              <a:t>4G Support (binary: 1/0)</a:t>
            </a:r>
            <a:br>
              <a:rPr lang="en-US" altLang="en-US" sz="2400" b="1" dirty="0">
                <a:latin typeface="Arial" panose="020B0604020202020204" pitchFamily="34" charset="0"/>
                <a:cs typeface="Arial" panose="020B0604020202020204" pitchFamily="34" charset="0"/>
                <a:sym typeface="+mn-ea"/>
              </a:rPr>
            </a:br>
            <a:r>
              <a:rPr lang="en-US" altLang="en-US" sz="900" b="1" dirty="0">
                <a:latin typeface="Arial" panose="020B0604020202020204" pitchFamily="34" charset="0"/>
                <a:cs typeface="Arial" panose="020B0604020202020204" pitchFamily="34" charset="0"/>
                <a:sym typeface="+mn-ea"/>
              </a:rPr>
              <a:t> </a:t>
            </a:r>
            <a:br>
              <a:rPr lang="en-US" altLang="en-US" sz="2400" b="1" dirty="0">
                <a:latin typeface="Arial" panose="020B0604020202020204" pitchFamily="34" charset="0"/>
                <a:cs typeface="Arial" panose="020B0604020202020204" pitchFamily="34" charset="0"/>
                <a:sym typeface="+mn-ea"/>
              </a:rPr>
            </a:br>
            <a:r>
              <a:rPr lang="en-US" altLang="en-US" sz="2400" b="1" dirty="0">
                <a:latin typeface="Arial" panose="020B0604020202020204" pitchFamily="34" charset="0"/>
                <a:cs typeface="Arial" panose="020B0604020202020204" pitchFamily="34" charset="0"/>
                <a:sym typeface="+mn-ea"/>
              </a:rPr>
              <a:t>Internal Memory (GB)</a:t>
            </a:r>
            <a:br>
              <a:rPr lang="en-US" altLang="en-US" sz="2400" b="1" dirty="0">
                <a:latin typeface="Arial" panose="020B0604020202020204" pitchFamily="34" charset="0"/>
                <a:cs typeface="Arial" panose="020B0604020202020204" pitchFamily="34" charset="0"/>
                <a:sym typeface="+mn-ea"/>
              </a:rPr>
            </a:br>
            <a:r>
              <a:rPr lang="en-US" altLang="en-US" sz="900" b="1" dirty="0">
                <a:latin typeface="Arial" panose="020B0604020202020204" pitchFamily="34" charset="0"/>
                <a:cs typeface="Arial" panose="020B0604020202020204" pitchFamily="34" charset="0"/>
                <a:sym typeface="+mn-ea"/>
              </a:rPr>
              <a:t> </a:t>
            </a:r>
            <a:br>
              <a:rPr lang="en-US" altLang="en-US" sz="2400" b="1" dirty="0">
                <a:latin typeface="Arial" panose="020B0604020202020204" pitchFamily="34" charset="0"/>
                <a:cs typeface="Arial" panose="020B0604020202020204" pitchFamily="34" charset="0"/>
                <a:sym typeface="+mn-ea"/>
              </a:rPr>
            </a:br>
            <a:r>
              <a:rPr lang="en-US" altLang="en-US" sz="2400" b="1" dirty="0">
                <a:latin typeface="Arial" panose="020B0604020202020204" pitchFamily="34" charset="0"/>
                <a:cs typeface="Arial" panose="020B0604020202020204" pitchFamily="34" charset="0"/>
                <a:sym typeface="+mn-ea"/>
              </a:rPr>
              <a:t>RAM (MB)</a:t>
            </a:r>
            <a:br>
              <a:rPr lang="en-US" altLang="en-US" sz="2400" b="1" dirty="0">
                <a:latin typeface="Arial" panose="020B0604020202020204" pitchFamily="34" charset="0"/>
                <a:cs typeface="Arial" panose="020B0604020202020204" pitchFamily="34" charset="0"/>
                <a:sym typeface="+mn-ea"/>
              </a:rPr>
            </a:br>
            <a:r>
              <a:rPr lang="en-US" altLang="en-US" sz="900" b="1" dirty="0">
                <a:latin typeface="Arial" panose="020B0604020202020204" pitchFamily="34" charset="0"/>
                <a:cs typeface="Arial" panose="020B0604020202020204" pitchFamily="34" charset="0"/>
                <a:sym typeface="+mn-ea"/>
              </a:rPr>
              <a:t> </a:t>
            </a:r>
            <a:br>
              <a:rPr lang="en-US" altLang="en-US" sz="2400" b="1" dirty="0">
                <a:latin typeface="Arial" panose="020B0604020202020204" pitchFamily="34" charset="0"/>
                <a:cs typeface="Arial" panose="020B0604020202020204" pitchFamily="34" charset="0"/>
                <a:sym typeface="+mn-ea"/>
              </a:rPr>
            </a:br>
            <a:r>
              <a:rPr lang="en-US" altLang="en-US" sz="2400" b="1" dirty="0">
                <a:latin typeface="Arial" panose="020B0604020202020204" pitchFamily="34" charset="0"/>
                <a:cs typeface="Arial" panose="020B0604020202020204" pitchFamily="34" charset="0"/>
                <a:sym typeface="+mn-ea"/>
              </a:rPr>
              <a:t>Talk Time (hours)</a:t>
            </a:r>
            <a:br>
              <a:rPr lang="en-US" altLang="en-US" sz="2400" b="1" dirty="0">
                <a:latin typeface="Arial" panose="020B0604020202020204" pitchFamily="34" charset="0"/>
                <a:cs typeface="Arial" panose="020B0604020202020204" pitchFamily="34" charset="0"/>
                <a:sym typeface="+mn-ea"/>
              </a:rPr>
            </a:br>
            <a:r>
              <a:rPr lang="en-US" altLang="en-US" sz="900" b="1" dirty="0">
                <a:latin typeface="Arial" panose="020B0604020202020204" pitchFamily="34" charset="0"/>
                <a:cs typeface="Arial" panose="020B0604020202020204" pitchFamily="34" charset="0"/>
                <a:sym typeface="+mn-ea"/>
              </a:rPr>
              <a:t> </a:t>
            </a:r>
            <a:br>
              <a:rPr lang="en-US" altLang="en-US" sz="2400" b="1" dirty="0">
                <a:latin typeface="Arial" panose="020B0604020202020204" pitchFamily="34" charset="0"/>
                <a:cs typeface="Arial" panose="020B0604020202020204" pitchFamily="34" charset="0"/>
                <a:sym typeface="+mn-ea"/>
              </a:rPr>
            </a:br>
            <a:r>
              <a:rPr lang="en-US" altLang="en-US" sz="2400" b="1" dirty="0">
                <a:latin typeface="Arial" panose="020B0604020202020204" pitchFamily="34" charset="0"/>
                <a:cs typeface="Arial" panose="020B0604020202020204" pitchFamily="34" charset="0"/>
                <a:sym typeface="+mn-ea"/>
              </a:rPr>
              <a:t>Touch Screen Availability</a:t>
            </a:r>
            <a:br>
              <a:rPr lang="en-US" altLang="en-US" sz="2400" b="1" dirty="0">
                <a:latin typeface="Arial" panose="020B0604020202020204" pitchFamily="34" charset="0"/>
                <a:cs typeface="Arial" panose="020B0604020202020204" pitchFamily="34" charset="0"/>
                <a:sym typeface="+mn-ea"/>
              </a:rPr>
            </a:br>
            <a:r>
              <a:rPr lang="en-US" altLang="en-US" sz="900" b="1" dirty="0">
                <a:latin typeface="Arial" panose="020B0604020202020204" pitchFamily="34" charset="0"/>
                <a:cs typeface="Arial" panose="020B0604020202020204" pitchFamily="34" charset="0"/>
                <a:sym typeface="+mn-ea"/>
              </a:rPr>
              <a:t> </a:t>
            </a:r>
            <a:br>
              <a:rPr lang="en-US" altLang="en-US" sz="2400" b="1" dirty="0">
                <a:latin typeface="Arial" panose="020B0604020202020204" pitchFamily="34" charset="0"/>
                <a:cs typeface="Arial" panose="020B0604020202020204" pitchFamily="34" charset="0"/>
                <a:sym typeface="+mn-ea"/>
              </a:rPr>
            </a:br>
            <a:r>
              <a:rPr lang="en-US" altLang="en-US" sz="2400" b="1" dirty="0">
                <a:latin typeface="Arial" panose="020B0604020202020204" pitchFamily="34" charset="0"/>
                <a:cs typeface="Arial" panose="020B0604020202020204" pitchFamily="34" charset="0"/>
                <a:sym typeface="+mn-ea"/>
              </a:rPr>
              <a:t>WiFi Support</a:t>
            </a:r>
            <a:br>
              <a:rPr lang="en-US" altLang="en-US" sz="2400" b="1" dirty="0">
                <a:latin typeface="Arial" panose="020B0604020202020204" pitchFamily="34" charset="0"/>
                <a:cs typeface="Arial" panose="020B0604020202020204" pitchFamily="34" charset="0"/>
                <a:sym typeface="+mn-ea"/>
              </a:rPr>
            </a:br>
            <a:r>
              <a:rPr lang="en-US" altLang="en-US" sz="800" b="1" dirty="0">
                <a:latin typeface="Arial" panose="020B0604020202020204" pitchFamily="34" charset="0"/>
                <a:cs typeface="Arial" panose="020B0604020202020204" pitchFamily="34" charset="0"/>
                <a:sym typeface="+mn-ea"/>
              </a:rPr>
              <a:t> </a:t>
            </a:r>
            <a:endParaRPr lang="en-US" altLang="en-US" sz="800" b="1" dirty="0">
              <a:latin typeface="Arial" panose="020B0604020202020204" pitchFamily="34" charset="0"/>
              <a:cs typeface="Arial" panose="020B0604020202020204" pitchFamily="34" charset="0"/>
              <a:sym typeface="+mn-ea"/>
            </a:endParaRPr>
          </a:p>
        </p:txBody>
      </p:sp>
      <p:sp>
        <p:nvSpPr>
          <p:cNvPr id="4" name="Title 1"/>
          <p:cNvSpPr>
            <a:spLocks noGrp="1"/>
          </p:cNvSpPr>
          <p:nvPr/>
        </p:nvSpPr>
        <p:spPr>
          <a:xfrm>
            <a:off x="7343775" y="467360"/>
            <a:ext cx="4369435" cy="591693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DATASET ANALYSIS</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6200140" cy="5916295"/>
          </a:xfrm>
        </p:spPr>
        <p:txBody>
          <a:bodyPr/>
          <a:lstStyle/>
          <a:p>
            <a:pPr algn="ctr"/>
            <a:r>
              <a:rPr lang="en-US" altLang="en-US" sz="4400" dirty="0">
                <a:latin typeface="Arial" panose="020B0604020202020204" pitchFamily="34" charset="0"/>
                <a:cs typeface="Arial" panose="020B0604020202020204" pitchFamily="34" charset="0"/>
              </a:rPr>
              <a:t>Random Forest Classifier - 89%</a:t>
            </a:r>
            <a:br>
              <a:rPr lang="en-US" altLang="en-US" sz="4400" dirty="0">
                <a:latin typeface="Arial" panose="020B0604020202020204" pitchFamily="34" charset="0"/>
                <a:cs typeface="Arial" panose="020B0604020202020204" pitchFamily="34" charset="0"/>
              </a:rPr>
            </a:br>
            <a:br>
              <a:rPr lang="en-US" altLang="en-US" sz="4400" dirty="0">
                <a:latin typeface="Arial" panose="020B0604020202020204" pitchFamily="34" charset="0"/>
                <a:cs typeface="Arial" panose="020B0604020202020204" pitchFamily="34" charset="0"/>
              </a:rPr>
            </a:br>
            <a:r>
              <a:rPr lang="en-US" altLang="en-US" sz="4400" dirty="0">
                <a:latin typeface="Arial" panose="020B0604020202020204" pitchFamily="34" charset="0"/>
                <a:cs typeface="Arial" panose="020B0604020202020204" pitchFamily="34" charset="0"/>
              </a:rPr>
              <a:t>Gradient Boosting Classifier - 91%</a:t>
            </a:r>
            <a:br>
              <a:rPr lang="en-US" altLang="en-US" sz="4400" dirty="0">
                <a:latin typeface="Arial" panose="020B0604020202020204" pitchFamily="34" charset="0"/>
                <a:cs typeface="Arial" panose="020B0604020202020204" pitchFamily="34" charset="0"/>
              </a:rPr>
            </a:br>
            <a:br>
              <a:rPr lang="en-US" altLang="en-US" sz="4400" dirty="0">
                <a:latin typeface="Arial" panose="020B0604020202020204" pitchFamily="34" charset="0"/>
                <a:cs typeface="Arial" panose="020B0604020202020204" pitchFamily="34" charset="0"/>
              </a:rPr>
            </a:br>
            <a:r>
              <a:rPr lang="en-US" altLang="en-US" sz="4400" dirty="0">
                <a:latin typeface="Arial" panose="020B0604020202020204" pitchFamily="34" charset="0"/>
                <a:cs typeface="Arial" panose="020B0604020202020204" pitchFamily="34" charset="0"/>
              </a:rPr>
              <a:t>Linear Regression Classifier - 91%</a:t>
            </a:r>
            <a:br>
              <a:rPr lang="en-US" altLang="en-US" sz="4400" dirty="0">
                <a:latin typeface="Arial" panose="020B0604020202020204" pitchFamily="34" charset="0"/>
                <a:cs typeface="Arial" panose="020B0604020202020204" pitchFamily="34" charset="0"/>
              </a:rPr>
            </a:br>
            <a:r>
              <a:rPr lang="en-US" altLang="en-US" sz="1600" dirty="0">
                <a:latin typeface="Arial" panose="020B0604020202020204" pitchFamily="34" charset="0"/>
                <a:cs typeface="Arial" panose="020B0604020202020204" pitchFamily="34" charset="0"/>
              </a:rPr>
              <a:t> </a:t>
            </a:r>
            <a:endParaRPr lang="en-US" altLang="en-US" sz="1600" dirty="0">
              <a:latin typeface="Arial" panose="020B0604020202020204" pitchFamily="34" charset="0"/>
              <a:cs typeface="Arial" panose="020B0604020202020204" pitchFamily="34" charset="0"/>
            </a:endParaRPr>
          </a:p>
        </p:txBody>
      </p:sp>
      <p:sp>
        <p:nvSpPr>
          <p:cNvPr id="3" name="Title 1"/>
          <p:cNvSpPr>
            <a:spLocks noGrp="1"/>
          </p:cNvSpPr>
          <p:nvPr/>
        </p:nvSpPr>
        <p:spPr>
          <a:xfrm>
            <a:off x="6682105" y="467360"/>
            <a:ext cx="5031105"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ACCURACY</a:t>
            </a:r>
            <a:endParaRPr lang="en-US" altLang="en-US" sz="6600" b="1" dirty="0">
              <a:latin typeface="Arial" panose="020B0604020202020204" pitchFamily="34" charset="0"/>
              <a:cs typeface="Arial" panose="020B0604020202020204" pitchFamily="34" charset="0"/>
            </a:endParaRPr>
          </a:p>
          <a:p>
            <a:pPr algn="ctr"/>
            <a:r>
              <a:rPr lang="en-US" altLang="en-US" sz="3200" b="1" dirty="0">
                <a:latin typeface="Arial" panose="020B0604020202020204" pitchFamily="34" charset="0"/>
                <a:cs typeface="Arial" panose="020B0604020202020204" pitchFamily="34" charset="0"/>
              </a:rPr>
              <a:t>  </a:t>
            </a: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1"/>
          <a:stretch>
            <a:fillRect/>
          </a:stretch>
        </p:blipFill>
        <p:spPr>
          <a:xfrm>
            <a:off x="774065" y="1738630"/>
            <a:ext cx="3469640" cy="3943350"/>
          </a:xfrm>
          <a:prstGeom prst="rect">
            <a:avLst/>
          </a:prstGeom>
        </p:spPr>
      </p:pic>
      <p:sp>
        <p:nvSpPr>
          <p:cNvPr id="4" name="Text Box 3"/>
          <p:cNvSpPr txBox="1"/>
          <p:nvPr/>
        </p:nvSpPr>
        <p:spPr>
          <a:xfrm>
            <a:off x="5467191" y="2291557"/>
            <a:ext cx="5080000" cy="368935"/>
          </a:xfrm>
          <a:prstGeom prst="rect">
            <a:avLst/>
          </a:prstGeom>
        </p:spPr>
        <p:txBody>
          <a:bodyPr>
            <a:spAutoFit/>
          </a:bodyPr>
          <a:p>
            <a:pPr algn="ctr" defTabSz="266700">
              <a:lnSpc>
                <a:spcPct val="113000"/>
              </a:lnSpc>
              <a:spcBef>
                <a:spcPts val="500"/>
              </a:spcBef>
              <a:spcAft>
                <a:spcPts val="1000"/>
              </a:spcAft>
            </a:pPr>
            <a:r>
              <a:rPr sz="1600">
                <a:latin typeface="Cambria" panose="02040503050406030204"/>
                <a:ea typeface="MS Mincho"/>
              </a:rPr>
              <a:t> </a:t>
            </a:r>
            <a:endParaRPr sz="1600">
              <a:latin typeface="Cambria" panose="02040503050406030204"/>
              <a:ea typeface="MS Mincho"/>
            </a:endParaRPr>
          </a:p>
        </p:txBody>
      </p:sp>
      <p:pic>
        <p:nvPicPr>
          <p:cNvPr id="5" name="Picture 4"/>
          <p:cNvPicPr/>
          <p:nvPr/>
        </p:nvPicPr>
        <p:blipFill>
          <a:blip r:embed="rId2"/>
          <a:stretch>
            <a:fillRect/>
          </a:stretch>
        </p:blipFill>
        <p:spPr>
          <a:xfrm>
            <a:off x="4448175" y="1738630"/>
            <a:ext cx="3296920" cy="3943350"/>
          </a:xfrm>
          <a:prstGeom prst="rect">
            <a:avLst/>
          </a:prstGeom>
        </p:spPr>
      </p:pic>
      <p:sp>
        <p:nvSpPr>
          <p:cNvPr id="6" name="Text Box 5"/>
          <p:cNvSpPr txBox="1"/>
          <p:nvPr/>
        </p:nvSpPr>
        <p:spPr>
          <a:xfrm>
            <a:off x="5467191" y="4203859"/>
            <a:ext cx="5080000" cy="368935"/>
          </a:xfrm>
          <a:prstGeom prst="rect">
            <a:avLst/>
          </a:prstGeom>
        </p:spPr>
        <p:txBody>
          <a:bodyPr>
            <a:spAutoFit/>
          </a:bodyPr>
          <a:p>
            <a:pPr algn="ctr" defTabSz="266700">
              <a:lnSpc>
                <a:spcPct val="113000"/>
              </a:lnSpc>
              <a:spcBef>
                <a:spcPts val="500"/>
              </a:spcBef>
              <a:spcAft>
                <a:spcPts val="1000"/>
              </a:spcAft>
            </a:pPr>
            <a:r>
              <a:rPr sz="1600">
                <a:latin typeface="Cambria" panose="02040503050406030204"/>
                <a:ea typeface="MS Mincho"/>
              </a:rPr>
              <a:t> </a:t>
            </a:r>
            <a:endParaRPr sz="1600">
              <a:latin typeface="Cambria" panose="02040503050406030204"/>
              <a:ea typeface="MS Mincho"/>
            </a:endParaRPr>
          </a:p>
        </p:txBody>
      </p:sp>
      <p:pic>
        <p:nvPicPr>
          <p:cNvPr id="7" name="Picture 6"/>
          <p:cNvPicPr/>
          <p:nvPr/>
        </p:nvPicPr>
        <p:blipFill>
          <a:blip r:embed="rId3"/>
          <a:stretch>
            <a:fillRect/>
          </a:stretch>
        </p:blipFill>
        <p:spPr>
          <a:xfrm>
            <a:off x="7949565" y="1738630"/>
            <a:ext cx="3451225" cy="3943350"/>
          </a:xfrm>
          <a:prstGeom prst="rect">
            <a:avLst/>
          </a:prstGeom>
        </p:spPr>
      </p:pic>
      <p:sp>
        <p:nvSpPr>
          <p:cNvPr id="8"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ACCURACY</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4" name="chimes.wav"/>
          </p:stSnd>
        </p:sndAc>
      </p:transition>
    </mc:Choice>
    <mc:Fallback>
      <p:transition advClick="0" advTm="5000">
        <p:sndAc>
          <p:stSnd>
            <p:snd r:embed="rId4" name="chimes.wav"/>
          </p:stSnd>
        </p:sndAc>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6"/>
          <p:cNvPicPr>
            <a:picLocks noChangeAspect="1"/>
          </p:cNvPicPr>
          <p:nvPr/>
        </p:nvPicPr>
        <p:blipFill>
          <a:blip r:embed="rId1"/>
          <a:srcRect l="5702" t="33407" r="57052" b="17810"/>
          <a:stretch>
            <a:fillRect/>
          </a:stretch>
        </p:blipFill>
        <p:spPr>
          <a:xfrm>
            <a:off x="6096635" y="804545"/>
            <a:ext cx="5300980" cy="5267960"/>
          </a:xfrm>
          <a:prstGeom prst="rect">
            <a:avLst/>
          </a:prstGeom>
          <a:noFill/>
          <a:ln>
            <a:noFill/>
          </a:ln>
        </p:spPr>
      </p:pic>
      <p:sp>
        <p:nvSpPr>
          <p:cNvPr id="3" name="Title 1"/>
          <p:cNvSpPr>
            <a:spLocks noGrp="1"/>
          </p:cNvSpPr>
          <p:nvPr/>
        </p:nvSpPr>
        <p:spPr>
          <a:xfrm>
            <a:off x="477520" y="470535"/>
            <a:ext cx="5031105"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ACCURACY</a:t>
            </a:r>
            <a:endParaRPr lang="en-US" altLang="en-US" sz="6600" b="1" dirty="0">
              <a:latin typeface="Arial" panose="020B0604020202020204" pitchFamily="34" charset="0"/>
              <a:cs typeface="Arial" panose="020B0604020202020204" pitchFamily="34" charset="0"/>
            </a:endParaRPr>
          </a:p>
          <a:p>
            <a:pPr algn="ctr"/>
            <a:r>
              <a:rPr lang="en-US" altLang="en-US" sz="3200" b="1" dirty="0">
                <a:latin typeface="Arial" panose="020B0604020202020204" pitchFamily="34" charset="0"/>
                <a:cs typeface="Arial" panose="020B0604020202020204" pitchFamily="34" charset="0"/>
              </a:rPr>
              <a:t>  </a:t>
            </a: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5467191" y="2291557"/>
            <a:ext cx="5080000" cy="368935"/>
          </a:xfrm>
          <a:prstGeom prst="rect">
            <a:avLst/>
          </a:prstGeom>
        </p:spPr>
        <p:txBody>
          <a:bodyPr>
            <a:spAutoFit/>
          </a:bodyPr>
          <a:p>
            <a:pPr algn="ctr" defTabSz="266700">
              <a:lnSpc>
                <a:spcPct val="113000"/>
              </a:lnSpc>
              <a:spcBef>
                <a:spcPts val="500"/>
              </a:spcBef>
              <a:spcAft>
                <a:spcPts val="1000"/>
              </a:spcAft>
            </a:pPr>
            <a:r>
              <a:rPr sz="1600">
                <a:latin typeface="Cambria" panose="02040503050406030204"/>
                <a:ea typeface="MS Mincho"/>
              </a:rPr>
              <a:t> </a:t>
            </a:r>
            <a:endParaRPr sz="1600">
              <a:latin typeface="Cambria" panose="02040503050406030204"/>
              <a:ea typeface="MS Mincho"/>
            </a:endParaRPr>
          </a:p>
        </p:txBody>
      </p:sp>
      <p:sp>
        <p:nvSpPr>
          <p:cNvPr id="8"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INSIGHTS</a:t>
            </a:r>
            <a:endParaRPr lang="en-US" altLang="en-US" sz="3200" b="1" dirty="0">
              <a:latin typeface="Arial" panose="020B0604020202020204" pitchFamily="34" charset="0"/>
              <a:cs typeface="Arial" panose="020B0604020202020204" pitchFamily="34" charset="0"/>
            </a:endParaRPr>
          </a:p>
        </p:txBody>
      </p:sp>
      <p:sp>
        <p:nvSpPr>
          <p:cNvPr id="3" name="Title 2"/>
          <p:cNvSpPr>
            <a:spLocks noGrp="1"/>
          </p:cNvSpPr>
          <p:nvPr>
            <p:ph type="ctrTitle"/>
          </p:nvPr>
        </p:nvSpPr>
        <p:spPr>
          <a:xfrm>
            <a:off x="482600" y="1737995"/>
            <a:ext cx="11230610" cy="4645660"/>
          </a:xfrm>
        </p:spPr>
        <p:txBody>
          <a:bodyPr/>
          <a:p>
            <a:pPr algn="ctr"/>
            <a:r>
              <a:rPr lang="en-US" altLang="en-US" sz="2400" dirty="0">
                <a:latin typeface="Arial" panose="020B0604020202020204" pitchFamily="34" charset="0"/>
                <a:cs typeface="Arial" panose="020B0604020202020204" pitchFamily="34" charset="0"/>
              </a:rPr>
              <a:t>Linear Regression provided only moderate accuracy due to its assumption of linear relationships.</a:t>
            </a:r>
            <a:br>
              <a:rPr lang="en-US" altLang="en-US" sz="2400" dirty="0">
                <a:latin typeface="Arial" panose="020B0604020202020204" pitchFamily="34" charset="0"/>
                <a:cs typeface="Arial" panose="020B0604020202020204" pitchFamily="34" charset="0"/>
              </a:rPr>
            </a:b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Random Forest achieved high accuracy, effectively handling non-linear patterns.</a:t>
            </a:r>
            <a:br>
              <a:rPr lang="en-US" altLang="en-US" sz="2400" dirty="0">
                <a:latin typeface="Arial" panose="020B0604020202020204" pitchFamily="34" charset="0"/>
                <a:cs typeface="Arial" panose="020B0604020202020204" pitchFamily="34" charset="0"/>
              </a:rPr>
            </a:b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Gradient Boosting outperformed all models by optimizing errors iteratively.</a:t>
            </a:r>
            <a:br>
              <a:rPr lang="en-US" altLang="en-US" sz="2400" dirty="0">
                <a:latin typeface="Arial" panose="020B0604020202020204" pitchFamily="34" charset="0"/>
                <a:cs typeface="Arial" panose="020B0604020202020204" pitchFamily="34" charset="0"/>
              </a:rPr>
            </a:b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Feature importance analysis highlighted that RAM, battery power, and processor speed are the most influential factors in predicting a phone’s price category.</a:t>
            </a:r>
            <a:br>
              <a:rPr lang="en-US" altLang="en-US" sz="2400" dirty="0">
                <a:latin typeface="Arial" panose="020B0604020202020204" pitchFamily="34" charset="0"/>
                <a:cs typeface="Arial" panose="020B0604020202020204" pitchFamily="34" charset="0"/>
              </a:rPr>
            </a:br>
            <a:br>
              <a:rPr lang="en-US" altLang="en-US" sz="2400" dirty="0">
                <a:latin typeface="Arial" panose="020B0604020202020204" pitchFamily="34" charset="0"/>
                <a:cs typeface="Arial" panose="020B0604020202020204" pitchFamily="34" charset="0"/>
              </a:rPr>
            </a:br>
            <a:endParaRPr lang="en-US" altLang="en-US" sz="240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nvSpPr>
        <p:spPr>
          <a:xfrm>
            <a:off x="475615" y="467360"/>
            <a:ext cx="11237595" cy="105156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FEATURE IMPORTANCE</a:t>
            </a:r>
            <a:endParaRPr lang="en-US" altLang="en-US" sz="3200" b="1" dirty="0">
              <a:latin typeface="Arial" panose="020B0604020202020204" pitchFamily="34" charset="0"/>
              <a:cs typeface="Arial" panose="020B0604020202020204" pitchFamily="34" charset="0"/>
            </a:endParaRPr>
          </a:p>
        </p:txBody>
      </p:sp>
      <p:pic>
        <p:nvPicPr>
          <p:cNvPr id="35" name="Picture 35"/>
          <p:cNvPicPr>
            <a:picLocks noChangeAspect="1"/>
          </p:cNvPicPr>
          <p:nvPr/>
        </p:nvPicPr>
        <p:blipFill>
          <a:blip r:embed="rId1"/>
          <a:srcRect t="-135" r="33254"/>
          <a:stretch>
            <a:fillRect/>
          </a:stretch>
        </p:blipFill>
        <p:spPr>
          <a:xfrm>
            <a:off x="827405" y="1403985"/>
            <a:ext cx="10435590" cy="48387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FEATURE IMPORTANCE</a:t>
            </a:r>
            <a:endParaRPr lang="en-US" altLang="en-US" sz="3200" b="1" dirty="0">
              <a:latin typeface="Arial" panose="020B0604020202020204" pitchFamily="34" charset="0"/>
              <a:cs typeface="Arial" panose="020B0604020202020204" pitchFamily="34" charset="0"/>
            </a:endParaRPr>
          </a:p>
        </p:txBody>
      </p:sp>
      <p:pic>
        <p:nvPicPr>
          <p:cNvPr id="41" name="Picture 41"/>
          <p:cNvPicPr>
            <a:picLocks noChangeAspect="1"/>
          </p:cNvPicPr>
          <p:nvPr/>
        </p:nvPicPr>
        <p:blipFill>
          <a:blip r:embed="rId1"/>
          <a:srcRect l="5664" t="35637" r="43062" b="9632"/>
          <a:stretch>
            <a:fillRect/>
          </a:stretch>
        </p:blipFill>
        <p:spPr>
          <a:xfrm>
            <a:off x="848995" y="1738630"/>
            <a:ext cx="10485120" cy="426593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7995"/>
            <a:ext cx="11230610" cy="4645660"/>
          </a:xfrm>
        </p:spPr>
        <p:txBody>
          <a:bodyPr/>
          <a:lstStyle/>
          <a:p>
            <a:pPr algn="ctr"/>
            <a:r>
              <a:rPr lang="en-US" altLang="en-US" sz="2000" dirty="0">
                <a:latin typeface="Arial" panose="020B0604020202020204" pitchFamily="34" charset="0"/>
                <a:cs typeface="Arial" panose="020B0604020202020204" pitchFamily="34" charset="0"/>
              </a:rPr>
              <a:t>Ensemble methods like Random Forest and Gradient Boosting are better suited for categorical price prediction than simple regression models.</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Linear Regression – Used as a baseline regression model to predict price categories.</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Random Forest Classifier – A robust ensemble learning method using bagging of decision trees.</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Gradient Boosting Classifier – A boosting approach that sequentially builds strong learners.</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Feature scaling improves the performance of models sensitive to feature magnitude.</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RAM size is consistently the top predictor of a mobile’s price category.</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endParaRPr lang="en-US" altLang="en-US" sz="2000" dirty="0">
              <a:latin typeface="Arial" panose="020B0604020202020204" pitchFamily="34" charset="0"/>
              <a:cs typeface="Arial" panose="020B0604020202020204" pitchFamily="34" charset="0"/>
            </a:endParaRPr>
          </a:p>
        </p:txBody>
      </p:sp>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OBSERVATION</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29975" cy="4645025"/>
          </a:xfrm>
        </p:spPr>
        <p:txBody>
          <a:bodyPr/>
          <a:lstStyle/>
          <a:p>
            <a:pPr algn="ctr"/>
            <a:r>
              <a:rPr lang="en-US" altLang="en-US" sz="2800" dirty="0">
                <a:latin typeface="Arial" panose="020B0604020202020204" pitchFamily="34" charset="0"/>
                <a:cs typeface="Arial" panose="020B0604020202020204" pitchFamily="34" charset="0"/>
              </a:rPr>
              <a:t>Adding more high-level features such as brand, release year, and operating system.</a:t>
            </a:r>
            <a:br>
              <a:rPr lang="en-US" altLang="en-US" sz="28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Using deep learning approaches for feature extraction and classification.</a:t>
            </a:r>
            <a:br>
              <a:rPr lang="en-US" altLang="en-US" sz="28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Deploying the model as an API for integration with e-commerce platforms.</a:t>
            </a:r>
            <a:br>
              <a:rPr lang="en-US" altLang="en-US" sz="28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Performing hyperparameter optimization for all models to further improve accuracy.</a:t>
            </a:r>
            <a:br>
              <a:rPr lang="en-US" altLang="en-US" sz="2800" dirty="0">
                <a:latin typeface="Arial" panose="020B0604020202020204" pitchFamily="34" charset="0"/>
                <a:cs typeface="Arial" panose="020B0604020202020204" pitchFamily="34" charset="0"/>
              </a:rPr>
            </a:br>
            <a:endParaRPr lang="en-US" altLang="en-US" sz="2800" dirty="0">
              <a:latin typeface="Arial" panose="020B0604020202020204" pitchFamily="34" charset="0"/>
              <a:cs typeface="Arial" panose="020B0604020202020204" pitchFamily="34" charset="0"/>
            </a:endParaRPr>
          </a:p>
        </p:txBody>
      </p:sp>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FUTURE SCOPE</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11228070" cy="5916295"/>
          </a:xfrm>
        </p:spPr>
        <p:txBody>
          <a:bodyPr/>
          <a:lstStyle/>
          <a:p>
            <a:pPr algn="ctr"/>
            <a:r>
              <a:rPr lang="en-US" altLang="en-US" sz="11500" b="1" dirty="0">
                <a:latin typeface="Arial" panose="020B0604020202020204" pitchFamily="34" charset="0"/>
                <a:cs typeface="Arial" panose="020B0604020202020204" pitchFamily="34" charset="0"/>
              </a:rPr>
              <a:t>Cardio Divination Project Insights</a:t>
            </a:r>
            <a:br>
              <a:rPr lang="en-US" altLang="en-US" sz="11500" b="1" dirty="0">
                <a:latin typeface="Arial" panose="020B0604020202020204" pitchFamily="34" charset="0"/>
                <a:cs typeface="Arial" panose="020B0604020202020204" pitchFamily="34" charset="0"/>
              </a:rPr>
            </a:br>
            <a:r>
              <a:rPr lang="en-US" altLang="en-US" sz="1800" b="1" dirty="0">
                <a:latin typeface="Arial" panose="020B0604020202020204" pitchFamily="34" charset="0"/>
                <a:cs typeface="Arial" panose="020B0604020202020204" pitchFamily="34" charset="0"/>
              </a:rPr>
              <a:t> </a:t>
            </a:r>
            <a:endParaRPr lang="en-US" altLang="en-US" sz="18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11238230" cy="5916295"/>
          </a:xfrm>
        </p:spPr>
        <p:txBody>
          <a:bodyPr/>
          <a:lstStyle/>
          <a:p>
            <a:pPr algn="ctr"/>
            <a:r>
              <a:rPr lang="en-US" altLang="en-US" dirty="0">
                <a:latin typeface="Arial" panose="020B0604020202020204" pitchFamily="34" charset="0"/>
                <a:cs typeface="Arial" panose="020B0604020202020204" pitchFamily="34" charset="0"/>
              </a:rPr>
              <a:t>Submitted By:</a:t>
            </a:r>
            <a:br>
              <a:rPr lang="en-US" altLang="en-US" dirty="0">
                <a:latin typeface="Arial" panose="020B0604020202020204" pitchFamily="34" charset="0"/>
                <a:cs typeface="Arial" panose="020B0604020202020204" pitchFamily="34" charset="0"/>
              </a:rPr>
            </a:br>
            <a:r>
              <a:rPr lang="en-US" altLang="en-US" b="1" dirty="0">
                <a:latin typeface="Arial" panose="020B0604020202020204" pitchFamily="34" charset="0"/>
                <a:cs typeface="Arial" panose="020B0604020202020204" pitchFamily="34" charset="0"/>
              </a:rPr>
              <a:t>Bhanu Aggarwal </a:t>
            </a:r>
            <a:br>
              <a:rPr lang="en-US" altLang="en-US" b="1" dirty="0">
                <a:latin typeface="Arial" panose="020B0604020202020204" pitchFamily="34" charset="0"/>
                <a:cs typeface="Arial" panose="020B0604020202020204" pitchFamily="34" charset="0"/>
              </a:rPr>
            </a:br>
            <a:r>
              <a:rPr lang="en-US" altLang="en-US" b="1" dirty="0">
                <a:latin typeface="Arial" panose="020B0604020202020204" pitchFamily="34" charset="0"/>
                <a:cs typeface="Arial" panose="020B0604020202020204" pitchFamily="34" charset="0"/>
              </a:rPr>
              <a:t>UNID: UMID23052538378</a:t>
            </a:r>
            <a:br>
              <a:rPr lang="en-US" altLang="en-US" b="1" dirty="0">
                <a:latin typeface="Arial" panose="020B0604020202020204" pitchFamily="34" charset="0"/>
                <a:cs typeface="Arial" panose="020B0604020202020204" pitchFamily="34" charset="0"/>
              </a:rPr>
            </a:br>
            <a:r>
              <a:rPr lang="en-US" altLang="en-US" sz="4000" dirty="0">
                <a:latin typeface="Arial" panose="020B0604020202020204" pitchFamily="34" charset="0"/>
                <a:cs typeface="Arial" panose="020B0604020202020204" pitchFamily="34" charset="0"/>
              </a:rPr>
              <a:t>Machine Learning Internship</a:t>
            </a:r>
            <a:br>
              <a:rPr lang="en-US" altLang="en-US" sz="4000" dirty="0">
                <a:latin typeface="Arial" panose="020B0604020202020204" pitchFamily="34" charset="0"/>
                <a:cs typeface="Arial" panose="020B0604020202020204" pitchFamily="34" charset="0"/>
              </a:rPr>
            </a:br>
            <a:r>
              <a:rPr lang="en-US" altLang="en-US" sz="4000" dirty="0">
                <a:latin typeface="Arial" panose="020B0604020202020204" pitchFamily="34" charset="0"/>
                <a:cs typeface="Arial" panose="020B0604020202020204" pitchFamily="34" charset="0"/>
              </a:rPr>
              <a:t>25th May 2025 - 25th August 2025</a:t>
            </a:r>
            <a:br>
              <a:rPr lang="en-US" altLang="en-US" b="1"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Email: bhanuagg1183@gmail.com</a:t>
            </a: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Mob: +91 94683-42280</a:t>
            </a:r>
            <a:br>
              <a:rPr lang="en-US" altLang="en-US" sz="3600" dirty="0">
                <a:latin typeface="Arial" panose="020B0604020202020204" pitchFamily="34" charset="0"/>
                <a:cs typeface="Arial" panose="020B0604020202020204" pitchFamily="34" charset="0"/>
              </a:rPr>
            </a:br>
            <a:endParaRPr lang="en-US" altLang="en-US" sz="360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29975" cy="4645025"/>
          </a:xfrm>
        </p:spPr>
        <p:txBody>
          <a:bodyPr/>
          <a:lstStyle/>
          <a:p>
            <a:pPr algn="ctr"/>
            <a:r>
              <a:rPr lang="en-US" altLang="en-US" sz="3200" dirty="0">
                <a:latin typeface="Arial" panose="020B0604020202020204" pitchFamily="34" charset="0"/>
                <a:cs typeface="Arial" panose="020B0604020202020204" pitchFamily="34" charset="0"/>
                <a:sym typeface="+mn-ea"/>
              </a:rPr>
              <a:t>The Cardio Divination project aims to develop a predictive machine learning model for detecting the likelihood of heart disease in patients based on a set of clinical and demographic features. The primary goal is to aid healthcare professionals in early diagnosis and prevention by providing a reliable decision-support tool. The project focuses on leveraging Support Vector Machine (SVM) classification to achieve high accuracy in distinguishing between patients with and without heart disease.</a:t>
            </a:r>
            <a:br>
              <a:rPr lang="en-US" altLang="en-US" sz="3200" dirty="0">
                <a:latin typeface="Arial" panose="020B0604020202020204" pitchFamily="34" charset="0"/>
                <a:cs typeface="Arial" panose="020B0604020202020204" pitchFamily="34" charset="0"/>
                <a:sym typeface="+mn-ea"/>
              </a:rPr>
            </a:br>
            <a:r>
              <a:rPr lang="en-US" altLang="en-US" sz="1600" dirty="0">
                <a:latin typeface="Arial" panose="020B0604020202020204" pitchFamily="34" charset="0"/>
                <a:cs typeface="Arial" panose="020B0604020202020204" pitchFamily="34" charset="0"/>
                <a:sym typeface="+mn-ea"/>
              </a:rPr>
              <a:t> </a:t>
            </a:r>
            <a:endParaRPr lang="en-US" altLang="en-US" sz="1600" dirty="0">
              <a:latin typeface="Arial" panose="020B0604020202020204" pitchFamily="34" charset="0"/>
              <a:cs typeface="Arial" panose="020B0604020202020204" pitchFamily="34" charset="0"/>
              <a:sym typeface="+mn-ea"/>
            </a:endParaRPr>
          </a:p>
        </p:txBody>
      </p:sp>
      <p:sp>
        <p:nvSpPr>
          <p:cNvPr id="4"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OBJECTIVE</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5444490" cy="5916295"/>
          </a:xfrm>
        </p:spPr>
        <p:txBody>
          <a:bodyPr/>
          <a:lstStyle/>
          <a:p>
            <a:pPr marL="0" indent="0" algn="ctr"/>
            <a:r>
              <a:rPr lang="en-US" altLang="en-US" sz="3600" dirty="0">
                <a:latin typeface="Arial" panose="020B0604020202020204" pitchFamily="34" charset="0"/>
                <a:cs typeface="Arial" panose="020B0604020202020204" pitchFamily="34" charset="0"/>
              </a:rPr>
              <a:t>Heart Disease </a:t>
            </a:r>
            <a:br>
              <a:rPr lang="en-US" altLang="en-US" sz="3600" dirty="0">
                <a:latin typeface="Arial" panose="020B0604020202020204" pitchFamily="34" charset="0"/>
                <a:cs typeface="Arial" panose="020B0604020202020204" pitchFamily="34" charset="0"/>
              </a:rPr>
            </a:br>
            <a:br>
              <a:rPr lang="en-US" altLang="en-US" sz="3600" dirty="0">
                <a:latin typeface="Arial" panose="020B0604020202020204" pitchFamily="34" charset="0"/>
                <a:cs typeface="Arial" panose="020B0604020202020204" pitchFamily="34" charset="0"/>
              </a:rPr>
            </a:b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No Heart Disease</a:t>
            </a:r>
            <a:br>
              <a:rPr lang="en-US" altLang="en-US" sz="3600" dirty="0">
                <a:latin typeface="Arial" panose="020B0604020202020204" pitchFamily="34" charset="0"/>
                <a:cs typeface="Arial" panose="020B0604020202020204" pitchFamily="34" charset="0"/>
              </a:rPr>
            </a:br>
            <a:br>
              <a:rPr lang="en-US" altLang="en-US" sz="3600" dirty="0">
                <a:latin typeface="Arial" panose="020B0604020202020204" pitchFamily="34" charset="0"/>
                <a:cs typeface="Arial" panose="020B0604020202020204" pitchFamily="34" charset="0"/>
              </a:rPr>
            </a:br>
            <a:br>
              <a:rPr lang="en-US" altLang="en-US" sz="3600" dirty="0">
                <a:latin typeface="Arial" panose="020B0604020202020204" pitchFamily="34" charset="0"/>
                <a:cs typeface="Arial" panose="020B0604020202020204" pitchFamily="34" charset="0"/>
              </a:rPr>
            </a:br>
            <a:br>
              <a:rPr lang="en-US" altLang="en-US" sz="3600" dirty="0">
                <a:latin typeface="Arial" panose="020B0604020202020204" pitchFamily="34" charset="0"/>
                <a:cs typeface="Arial" panose="020B0604020202020204" pitchFamily="34" charset="0"/>
              </a:rPr>
            </a:br>
            <a:endParaRPr lang="en-US" altLang="en-US" sz="3600" dirty="0">
              <a:latin typeface="Arial" panose="020B0604020202020204" pitchFamily="34" charset="0"/>
              <a:cs typeface="Arial" panose="020B0604020202020204" pitchFamily="34" charset="0"/>
            </a:endParaRPr>
          </a:p>
        </p:txBody>
      </p:sp>
      <p:sp>
        <p:nvSpPr>
          <p:cNvPr id="3" name="Title 1"/>
          <p:cNvSpPr>
            <a:spLocks noGrp="1"/>
          </p:cNvSpPr>
          <p:nvPr/>
        </p:nvSpPr>
        <p:spPr>
          <a:xfrm>
            <a:off x="6087745" y="467360"/>
            <a:ext cx="5625465"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DATASET TARGET VARIABLES</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6861175" cy="5916295"/>
          </a:xfrm>
        </p:spPr>
        <p:txBody>
          <a:bodyPr/>
          <a:lstStyle/>
          <a:p>
            <a:pPr algn="ctr"/>
            <a:r>
              <a:rPr lang="en-US" altLang="en-US" sz="2000" dirty="0">
                <a:latin typeface="Arial" panose="020B0604020202020204" pitchFamily="34" charset="0"/>
                <a:cs typeface="Arial" panose="020B0604020202020204" pitchFamily="34" charset="0"/>
                <a:sym typeface="+mn-ea"/>
              </a:rPr>
              <a:t>Age: Age of the patient in years</a:t>
            </a:r>
            <a:br>
              <a:rPr lang="en-US" altLang="en-US" sz="2000" dirty="0">
                <a:latin typeface="Arial" panose="020B0604020202020204" pitchFamily="34" charset="0"/>
                <a:cs typeface="Arial" panose="020B0604020202020204" pitchFamily="34" charset="0"/>
                <a:sym typeface="+mn-ea"/>
              </a:rPr>
            </a:br>
            <a:r>
              <a:rPr lang="en-US" altLang="en-US" sz="800" dirty="0">
                <a:latin typeface="Arial" panose="020B0604020202020204" pitchFamily="34" charset="0"/>
                <a:cs typeface="Arial" panose="020B0604020202020204" pitchFamily="34" charset="0"/>
                <a:sym typeface="+mn-ea"/>
              </a:rPr>
              <a:t> </a:t>
            </a: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Sex: 1 for male, 0 for female</a:t>
            </a:r>
            <a:br>
              <a:rPr lang="en-US" altLang="en-US" sz="2000" dirty="0">
                <a:latin typeface="Arial" panose="020B0604020202020204" pitchFamily="34" charset="0"/>
                <a:cs typeface="Arial" panose="020B0604020202020204" pitchFamily="34" charset="0"/>
                <a:sym typeface="+mn-ea"/>
              </a:rPr>
            </a:br>
            <a:r>
              <a:rPr lang="en-US" altLang="en-US" sz="800" dirty="0">
                <a:latin typeface="Arial" panose="020B0604020202020204" pitchFamily="34" charset="0"/>
                <a:cs typeface="Arial" panose="020B0604020202020204" pitchFamily="34" charset="0"/>
                <a:sym typeface="+mn-ea"/>
              </a:rPr>
              <a:t> </a:t>
            </a: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Chest Pain Type: Encoded as integers (0–3) representing different categories</a:t>
            </a:r>
            <a:br>
              <a:rPr lang="en-US" altLang="en-US" sz="2000" dirty="0">
                <a:latin typeface="Arial" panose="020B0604020202020204" pitchFamily="34" charset="0"/>
                <a:cs typeface="Arial" panose="020B0604020202020204" pitchFamily="34" charset="0"/>
                <a:sym typeface="+mn-ea"/>
              </a:rPr>
            </a:br>
            <a:r>
              <a:rPr lang="en-US" altLang="en-US" sz="800" dirty="0">
                <a:latin typeface="Arial" panose="020B0604020202020204" pitchFamily="34" charset="0"/>
                <a:cs typeface="Arial" panose="020B0604020202020204" pitchFamily="34" charset="0"/>
                <a:sym typeface="+mn-ea"/>
              </a:rPr>
              <a:t> </a:t>
            </a: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Resting Blood Pressure: Measured in mm Hg</a:t>
            </a:r>
            <a:br>
              <a:rPr lang="en-US" altLang="en-US" sz="2000" dirty="0">
                <a:latin typeface="Arial" panose="020B0604020202020204" pitchFamily="34" charset="0"/>
                <a:cs typeface="Arial" panose="020B0604020202020204" pitchFamily="34" charset="0"/>
                <a:sym typeface="+mn-ea"/>
              </a:rPr>
            </a:br>
            <a:r>
              <a:rPr lang="en-US" altLang="en-US" sz="800" dirty="0">
                <a:latin typeface="Arial" panose="020B0604020202020204" pitchFamily="34" charset="0"/>
                <a:cs typeface="Arial" panose="020B0604020202020204" pitchFamily="34" charset="0"/>
                <a:sym typeface="+mn-ea"/>
              </a:rPr>
              <a:t> </a:t>
            </a: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Serum Cholesterol: Measured in mg/dl</a:t>
            </a:r>
            <a:br>
              <a:rPr lang="en-US" altLang="en-US" sz="2000" dirty="0">
                <a:latin typeface="Arial" panose="020B0604020202020204" pitchFamily="34" charset="0"/>
                <a:cs typeface="Arial" panose="020B0604020202020204" pitchFamily="34" charset="0"/>
                <a:sym typeface="+mn-ea"/>
              </a:rPr>
            </a:br>
            <a:r>
              <a:rPr lang="en-US" altLang="en-US" sz="800" dirty="0">
                <a:latin typeface="Arial" panose="020B0604020202020204" pitchFamily="34" charset="0"/>
                <a:cs typeface="Arial" panose="020B0604020202020204" pitchFamily="34" charset="0"/>
                <a:sym typeface="+mn-ea"/>
              </a:rPr>
              <a:t> </a:t>
            </a: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Fasting Blood Sugar: 1 if &gt; 120 mg/dl, else 0</a:t>
            </a:r>
            <a:br>
              <a:rPr lang="en-US" altLang="en-US" sz="2000" dirty="0">
                <a:latin typeface="Arial" panose="020B0604020202020204" pitchFamily="34" charset="0"/>
                <a:cs typeface="Arial" panose="020B0604020202020204" pitchFamily="34" charset="0"/>
                <a:sym typeface="+mn-ea"/>
              </a:rPr>
            </a:br>
            <a:r>
              <a:rPr lang="en-US" altLang="en-US" sz="800" dirty="0">
                <a:latin typeface="Arial" panose="020B0604020202020204" pitchFamily="34" charset="0"/>
                <a:cs typeface="Arial" panose="020B0604020202020204" pitchFamily="34" charset="0"/>
                <a:sym typeface="+mn-ea"/>
              </a:rPr>
              <a:t> </a:t>
            </a: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Resting ECG: Encoded ECG results (0–2)</a:t>
            </a:r>
            <a:br>
              <a:rPr lang="en-US" altLang="en-US" sz="2000" dirty="0">
                <a:latin typeface="Arial" panose="020B0604020202020204" pitchFamily="34" charset="0"/>
                <a:cs typeface="Arial" panose="020B0604020202020204" pitchFamily="34" charset="0"/>
                <a:sym typeface="+mn-ea"/>
              </a:rPr>
            </a:br>
            <a:r>
              <a:rPr lang="en-US" altLang="en-US" sz="800" dirty="0">
                <a:latin typeface="Arial" panose="020B0604020202020204" pitchFamily="34" charset="0"/>
                <a:cs typeface="Arial" panose="020B0604020202020204" pitchFamily="34" charset="0"/>
                <a:sym typeface="+mn-ea"/>
              </a:rPr>
              <a:t> </a:t>
            </a: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Max Heart Rate Achieved: Known as thalach</a:t>
            </a:r>
            <a:br>
              <a:rPr lang="en-US" altLang="en-US" sz="2000" dirty="0">
                <a:latin typeface="Arial" panose="020B0604020202020204" pitchFamily="34" charset="0"/>
                <a:cs typeface="Arial" panose="020B0604020202020204" pitchFamily="34" charset="0"/>
                <a:sym typeface="+mn-ea"/>
              </a:rPr>
            </a:br>
            <a:r>
              <a:rPr lang="en-US" altLang="en-US" sz="800" dirty="0">
                <a:latin typeface="Arial" panose="020B0604020202020204" pitchFamily="34" charset="0"/>
                <a:cs typeface="Arial" panose="020B0604020202020204" pitchFamily="34" charset="0"/>
                <a:sym typeface="+mn-ea"/>
              </a:rPr>
              <a:t> </a:t>
            </a: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Exercise-Induced Angina: 1 for yes, 0 for no</a:t>
            </a:r>
            <a:br>
              <a:rPr lang="en-US" altLang="en-US" sz="2000" dirty="0">
                <a:latin typeface="Arial" panose="020B0604020202020204" pitchFamily="34" charset="0"/>
                <a:cs typeface="Arial" panose="020B0604020202020204" pitchFamily="34" charset="0"/>
                <a:sym typeface="+mn-ea"/>
              </a:rPr>
            </a:br>
            <a:r>
              <a:rPr lang="en-US" altLang="en-US" sz="800" dirty="0">
                <a:latin typeface="Arial" panose="020B0604020202020204" pitchFamily="34" charset="0"/>
                <a:cs typeface="Arial" panose="020B0604020202020204" pitchFamily="34" charset="0"/>
                <a:sym typeface="+mn-ea"/>
              </a:rPr>
              <a:t> </a:t>
            </a: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Oldpeak: ST depression induced by exercise</a:t>
            </a:r>
            <a:br>
              <a:rPr lang="en-US" altLang="en-US" sz="2000" dirty="0">
                <a:latin typeface="Arial" panose="020B0604020202020204" pitchFamily="34" charset="0"/>
                <a:cs typeface="Arial" panose="020B0604020202020204" pitchFamily="34" charset="0"/>
                <a:sym typeface="+mn-ea"/>
              </a:rPr>
            </a:br>
            <a:r>
              <a:rPr lang="en-US" altLang="en-US" sz="800" dirty="0">
                <a:latin typeface="Arial" panose="020B0604020202020204" pitchFamily="34" charset="0"/>
                <a:cs typeface="Arial" panose="020B0604020202020204" pitchFamily="34" charset="0"/>
                <a:sym typeface="+mn-ea"/>
              </a:rPr>
              <a:t> </a:t>
            </a: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ST Slope: Encoded categorical feature</a:t>
            </a:r>
            <a:br>
              <a:rPr lang="en-US" altLang="en-US" sz="2000" dirty="0">
                <a:latin typeface="Arial" panose="020B0604020202020204" pitchFamily="34" charset="0"/>
                <a:cs typeface="Arial" panose="020B0604020202020204" pitchFamily="34" charset="0"/>
                <a:sym typeface="+mn-ea"/>
              </a:rPr>
            </a:br>
            <a:br>
              <a:rPr lang="en-US" altLang="en-US" sz="2000" dirty="0">
                <a:latin typeface="Arial" panose="020B0604020202020204" pitchFamily="34" charset="0"/>
                <a:cs typeface="Arial" panose="020B0604020202020204" pitchFamily="34" charset="0"/>
                <a:sym typeface="+mn-ea"/>
              </a:rPr>
            </a:br>
            <a:r>
              <a:rPr lang="en-US" altLang="en-US" sz="1000" dirty="0">
                <a:latin typeface="Arial" panose="020B0604020202020204" pitchFamily="34" charset="0"/>
                <a:cs typeface="Arial" panose="020B0604020202020204" pitchFamily="34" charset="0"/>
                <a:sym typeface="+mn-ea"/>
              </a:rPr>
              <a:t> </a:t>
            </a:r>
            <a:endParaRPr lang="en-US" altLang="en-US" sz="1000" dirty="0">
              <a:latin typeface="Arial" panose="020B0604020202020204" pitchFamily="34" charset="0"/>
              <a:cs typeface="Arial" panose="020B0604020202020204" pitchFamily="34" charset="0"/>
              <a:sym typeface="+mn-ea"/>
            </a:endParaRPr>
          </a:p>
        </p:txBody>
      </p:sp>
      <p:sp>
        <p:nvSpPr>
          <p:cNvPr id="4" name="Title 1"/>
          <p:cNvSpPr>
            <a:spLocks noGrp="1"/>
          </p:cNvSpPr>
          <p:nvPr/>
        </p:nvSpPr>
        <p:spPr>
          <a:xfrm>
            <a:off x="7343775" y="467360"/>
            <a:ext cx="4369435" cy="591693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DATASET ANALYSIS</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6200140" cy="5916295"/>
          </a:xfrm>
        </p:spPr>
        <p:txBody>
          <a:bodyPr/>
          <a:lstStyle/>
          <a:p>
            <a:pPr algn="ctr"/>
            <a:r>
              <a:rPr lang="en-US" altLang="en-US" sz="3200" dirty="0">
                <a:latin typeface="Arial" panose="020B0604020202020204" pitchFamily="34" charset="0"/>
                <a:cs typeface="Arial" panose="020B0604020202020204" pitchFamily="34" charset="0"/>
              </a:rPr>
              <a:t>High classification accuracy on unseen patient data.</a:t>
            </a:r>
            <a:br>
              <a:rPr lang="en-US" altLang="en-US" sz="3200" dirty="0">
                <a:latin typeface="Arial" panose="020B0604020202020204" pitchFamily="34" charset="0"/>
                <a:cs typeface="Arial" panose="020B0604020202020204" pitchFamily="34" charset="0"/>
              </a:rPr>
            </a:br>
            <a:r>
              <a:rPr lang="en-US" altLang="en-US" sz="1600" dirty="0">
                <a:latin typeface="Arial" panose="020B0604020202020204" pitchFamily="34" charset="0"/>
                <a:cs typeface="Arial" panose="020B0604020202020204" pitchFamily="34" charset="0"/>
              </a:rPr>
              <a:t> </a:t>
            </a:r>
            <a:br>
              <a:rPr lang="en-US" altLang="en-US" sz="3200" dirty="0">
                <a:latin typeface="Arial" panose="020B0604020202020204" pitchFamily="34" charset="0"/>
                <a:cs typeface="Arial" panose="020B0604020202020204" pitchFamily="34" charset="0"/>
              </a:rPr>
            </a:br>
            <a:r>
              <a:rPr lang="en-US" altLang="en-US" sz="3200" dirty="0">
                <a:latin typeface="Arial" panose="020B0604020202020204" pitchFamily="34" charset="0"/>
                <a:cs typeface="Arial" panose="020B0604020202020204" pitchFamily="34" charset="0"/>
              </a:rPr>
              <a:t>Balanced precision and recall, indicating reliability for both positive and negative cases.</a:t>
            </a:r>
            <a:br>
              <a:rPr lang="en-US" altLang="en-US" sz="3200" dirty="0">
                <a:latin typeface="Arial" panose="020B0604020202020204" pitchFamily="34" charset="0"/>
                <a:cs typeface="Arial" panose="020B0604020202020204" pitchFamily="34" charset="0"/>
              </a:rPr>
            </a:br>
            <a:r>
              <a:rPr lang="en-US" altLang="en-US" sz="1600" dirty="0">
                <a:latin typeface="Arial" panose="020B0604020202020204" pitchFamily="34" charset="0"/>
                <a:cs typeface="Arial" panose="020B0604020202020204" pitchFamily="34" charset="0"/>
              </a:rPr>
              <a:t> </a:t>
            </a:r>
            <a:br>
              <a:rPr lang="en-US" altLang="en-US" sz="3200" dirty="0">
                <a:latin typeface="Arial" panose="020B0604020202020204" pitchFamily="34" charset="0"/>
                <a:cs typeface="Arial" panose="020B0604020202020204" pitchFamily="34" charset="0"/>
              </a:rPr>
            </a:br>
            <a:r>
              <a:rPr lang="en-US" altLang="en-US" sz="3200" dirty="0">
                <a:latin typeface="Arial" panose="020B0604020202020204" pitchFamily="34" charset="0"/>
                <a:cs typeface="Arial" panose="020B0604020202020204" pitchFamily="34" charset="0"/>
              </a:rPr>
              <a:t>The RBF kernel demonstrated the best trade-off between complexity and accuracy.</a:t>
            </a:r>
            <a:br>
              <a:rPr lang="en-US" altLang="en-US" sz="3200" dirty="0">
                <a:latin typeface="Arial" panose="020B0604020202020204" pitchFamily="34" charset="0"/>
                <a:cs typeface="Arial" panose="020B0604020202020204" pitchFamily="34" charset="0"/>
              </a:rPr>
            </a:br>
            <a:r>
              <a:rPr lang="en-US" altLang="en-US" sz="1600" dirty="0">
                <a:latin typeface="Arial" panose="020B0604020202020204" pitchFamily="34" charset="0"/>
                <a:cs typeface="Arial" panose="020B0604020202020204" pitchFamily="34" charset="0"/>
              </a:rPr>
              <a:t> </a:t>
            </a:r>
            <a:br>
              <a:rPr lang="en-US" altLang="en-US" sz="3200" dirty="0">
                <a:latin typeface="Arial" panose="020B0604020202020204" pitchFamily="34" charset="0"/>
                <a:cs typeface="Arial" panose="020B0604020202020204" pitchFamily="34" charset="0"/>
              </a:rPr>
            </a:br>
            <a:endParaRPr lang="en-US" altLang="en-US" sz="3200" dirty="0">
              <a:latin typeface="Arial" panose="020B0604020202020204" pitchFamily="34" charset="0"/>
              <a:cs typeface="Arial" panose="020B0604020202020204" pitchFamily="34" charset="0"/>
            </a:endParaRPr>
          </a:p>
        </p:txBody>
      </p:sp>
      <p:sp>
        <p:nvSpPr>
          <p:cNvPr id="3" name="Title 1"/>
          <p:cNvSpPr>
            <a:spLocks noGrp="1"/>
          </p:cNvSpPr>
          <p:nvPr/>
        </p:nvSpPr>
        <p:spPr>
          <a:xfrm>
            <a:off x="6682105" y="467360"/>
            <a:ext cx="5031105"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INSIGHTS</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51"/>
          <p:cNvPicPr>
            <a:picLocks noChangeAspect="1"/>
          </p:cNvPicPr>
          <p:nvPr/>
        </p:nvPicPr>
        <p:blipFill>
          <a:blip r:embed="rId1"/>
          <a:srcRect l="4885" t="50642" r="71973" b="29419"/>
          <a:stretch>
            <a:fillRect/>
          </a:stretch>
        </p:blipFill>
        <p:spPr>
          <a:xfrm>
            <a:off x="1045210" y="1596390"/>
            <a:ext cx="4707255" cy="4510405"/>
          </a:xfrm>
          <a:prstGeom prst="rect">
            <a:avLst/>
          </a:prstGeom>
          <a:noFill/>
          <a:ln>
            <a:noFill/>
          </a:ln>
        </p:spPr>
      </p:pic>
      <p:sp>
        <p:nvSpPr>
          <p:cNvPr id="3" name="Title 1"/>
          <p:cNvSpPr>
            <a:spLocks noGrp="1"/>
          </p:cNvSpPr>
          <p:nvPr/>
        </p:nvSpPr>
        <p:spPr>
          <a:xfrm>
            <a:off x="497205" y="467360"/>
            <a:ext cx="11206480" cy="111760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ACCURACY</a:t>
            </a:r>
            <a:endParaRPr lang="en-US" altLang="en-US" sz="3200" b="1" dirty="0">
              <a:latin typeface="Arial" panose="020B0604020202020204" pitchFamily="34" charset="0"/>
              <a:cs typeface="Arial" panose="020B0604020202020204" pitchFamily="34" charset="0"/>
            </a:endParaRPr>
          </a:p>
        </p:txBody>
      </p:sp>
      <p:pic>
        <p:nvPicPr>
          <p:cNvPr id="52" name="Picture 52"/>
          <p:cNvPicPr>
            <a:picLocks noChangeAspect="1"/>
          </p:cNvPicPr>
          <p:nvPr/>
        </p:nvPicPr>
        <p:blipFill>
          <a:blip r:embed="rId2"/>
          <a:srcRect l="5199" t="40943" r="65558" b="15259"/>
          <a:stretch>
            <a:fillRect/>
          </a:stretch>
        </p:blipFill>
        <p:spPr>
          <a:xfrm>
            <a:off x="6137910" y="1584960"/>
            <a:ext cx="4916805" cy="452183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6200140" cy="5916295"/>
          </a:xfrm>
        </p:spPr>
        <p:txBody>
          <a:bodyPr/>
          <a:lstStyle/>
          <a:p>
            <a:pPr algn="ctr"/>
            <a:r>
              <a:rPr lang="en-US" altLang="en-US" sz="2000" dirty="0">
                <a:latin typeface="Arial" panose="020B0604020202020204" pitchFamily="34" charset="0"/>
                <a:cs typeface="Arial" panose="020B0604020202020204" pitchFamily="34" charset="0"/>
              </a:rPr>
              <a:t>Confusion matrix analysis revealed that most misclassifications occurred in borderline cases with overlapping feature values between classes.</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The Support Vector Machine classifier was chosen for its ability to handle high-dimensional data and find optimal separating hyperplanes between classes.</a:t>
            </a: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 </a:t>
            </a:r>
            <a:r>
              <a:rPr lang="en-US" altLang="en-US" sz="1000" dirty="0">
                <a:latin typeface="Arial" panose="020B0604020202020204" pitchFamily="34" charset="0"/>
                <a:cs typeface="Arial" panose="020B0604020202020204" pitchFamily="34" charset="0"/>
              </a:rPr>
              <a:t> </a:t>
            </a: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The model was initially trained with the default kernel (linear) and later experimented with different kernels such as polynomial and radial basis function (RBF) to explore potential performance improvements.</a:t>
            </a: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 </a:t>
            </a:r>
            <a:r>
              <a:rPr lang="en-US" altLang="en-US" sz="1000" dirty="0">
                <a:latin typeface="Arial" panose="020B0604020202020204" pitchFamily="34" charset="0"/>
                <a:cs typeface="Arial" panose="020B0604020202020204" pitchFamily="34" charset="0"/>
              </a:rPr>
              <a:t> </a:t>
            </a: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Hyperparameters such as C and gamma were tuned during experimentation to optimize model accuracy.</a:t>
            </a:r>
            <a:br>
              <a:rPr lang="en-US" altLang="en-US" sz="2000" dirty="0">
                <a:latin typeface="Arial" panose="020B0604020202020204" pitchFamily="34" charset="0"/>
                <a:cs typeface="Arial" panose="020B0604020202020204" pitchFamily="34" charset="0"/>
              </a:rPr>
            </a:br>
            <a:br>
              <a:rPr lang="en-US" altLang="en-US" sz="2000" dirty="0">
                <a:latin typeface="Arial" panose="020B0604020202020204" pitchFamily="34" charset="0"/>
                <a:cs typeface="Arial" panose="020B0604020202020204" pitchFamily="34" charset="0"/>
              </a:rPr>
            </a:br>
            <a:endParaRPr lang="en-US" altLang="en-US" sz="2000" dirty="0">
              <a:latin typeface="Arial" panose="020B0604020202020204" pitchFamily="34" charset="0"/>
              <a:cs typeface="Arial" panose="020B0604020202020204" pitchFamily="34" charset="0"/>
            </a:endParaRPr>
          </a:p>
        </p:txBody>
      </p:sp>
      <p:sp>
        <p:nvSpPr>
          <p:cNvPr id="3" name="Title 1"/>
          <p:cNvSpPr>
            <a:spLocks noGrp="1"/>
          </p:cNvSpPr>
          <p:nvPr/>
        </p:nvSpPr>
        <p:spPr>
          <a:xfrm>
            <a:off x="6682105" y="467360"/>
            <a:ext cx="5031105"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INSIGHTS</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nvSpPr>
        <p:spPr>
          <a:xfrm>
            <a:off x="497205" y="467360"/>
            <a:ext cx="5031105"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ACCURACY</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pic>
        <p:nvPicPr>
          <p:cNvPr id="53" name="Picture 53"/>
          <p:cNvPicPr>
            <a:picLocks noChangeAspect="1"/>
          </p:cNvPicPr>
          <p:nvPr/>
        </p:nvPicPr>
        <p:blipFill>
          <a:blip r:embed="rId1"/>
          <a:srcRect l="5427" t="31075" r="58088" b="17675"/>
          <a:stretch>
            <a:fillRect/>
          </a:stretch>
        </p:blipFill>
        <p:spPr>
          <a:xfrm>
            <a:off x="5528310" y="1125855"/>
            <a:ext cx="5779135" cy="472313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FEATURE IMPORTANCE</a:t>
            </a:r>
            <a:endParaRPr lang="en-US" altLang="en-US" sz="3200" b="1" dirty="0">
              <a:latin typeface="Arial" panose="020B0604020202020204" pitchFamily="34" charset="0"/>
              <a:cs typeface="Arial" panose="020B0604020202020204" pitchFamily="34" charset="0"/>
            </a:endParaRPr>
          </a:p>
        </p:txBody>
      </p:sp>
      <p:pic>
        <p:nvPicPr>
          <p:cNvPr id="50" name="Picture 50"/>
          <p:cNvPicPr>
            <a:picLocks noChangeAspect="1"/>
          </p:cNvPicPr>
          <p:nvPr/>
        </p:nvPicPr>
        <p:blipFill>
          <a:blip r:embed="rId1"/>
          <a:srcRect l="5750" t="22001" r="40753" b="3802"/>
          <a:stretch>
            <a:fillRect/>
          </a:stretch>
        </p:blipFill>
        <p:spPr>
          <a:xfrm>
            <a:off x="803910" y="1532890"/>
            <a:ext cx="10622280" cy="46164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FEATURE IMPORTANCE</a:t>
            </a:r>
            <a:endParaRPr lang="en-US" altLang="en-US" sz="3200" b="1" dirty="0">
              <a:latin typeface="Arial" panose="020B0604020202020204" pitchFamily="34" charset="0"/>
              <a:cs typeface="Arial" panose="020B0604020202020204" pitchFamily="34" charset="0"/>
            </a:endParaRPr>
          </a:p>
        </p:txBody>
      </p:sp>
      <p:pic>
        <p:nvPicPr>
          <p:cNvPr id="54" name="Picture 54"/>
          <p:cNvPicPr>
            <a:picLocks noChangeAspect="1"/>
          </p:cNvPicPr>
          <p:nvPr/>
        </p:nvPicPr>
        <p:blipFill>
          <a:blip r:embed="rId1"/>
          <a:srcRect l="5826" t="29943" r="43053" b="15394"/>
          <a:stretch>
            <a:fillRect/>
          </a:stretch>
        </p:blipFill>
        <p:spPr>
          <a:xfrm>
            <a:off x="894080" y="1827530"/>
            <a:ext cx="10384155" cy="425704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FEATURE IMPORTANCE</a:t>
            </a:r>
            <a:endParaRPr lang="en-US" altLang="en-US" sz="3200" b="1" dirty="0">
              <a:latin typeface="Arial" panose="020B0604020202020204" pitchFamily="34" charset="0"/>
              <a:cs typeface="Arial" panose="020B0604020202020204" pitchFamily="34" charset="0"/>
            </a:endParaRPr>
          </a:p>
        </p:txBody>
      </p:sp>
      <p:pic>
        <p:nvPicPr>
          <p:cNvPr id="55" name="Picture 55"/>
          <p:cNvPicPr>
            <a:picLocks noChangeAspect="1"/>
          </p:cNvPicPr>
          <p:nvPr/>
        </p:nvPicPr>
        <p:blipFill>
          <a:blip r:embed="rId1"/>
          <a:srcRect l="5816" t="29672" r="43062" b="16205"/>
          <a:stretch>
            <a:fillRect/>
          </a:stretch>
        </p:blipFill>
        <p:spPr>
          <a:xfrm>
            <a:off x="917575" y="1738630"/>
            <a:ext cx="10424795" cy="430466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11228070" cy="5916295"/>
          </a:xfrm>
        </p:spPr>
        <p:txBody>
          <a:bodyPr/>
          <a:lstStyle/>
          <a:p>
            <a:pPr algn="ctr"/>
            <a:r>
              <a:rPr lang="en-US" altLang="en-US" sz="11500" b="1" dirty="0">
                <a:latin typeface="Arial" panose="020B0604020202020204" pitchFamily="34" charset="0"/>
                <a:cs typeface="Arial" panose="020B0604020202020204" pitchFamily="34" charset="0"/>
              </a:rPr>
              <a:t>Canopy Vision Project Insights</a:t>
            </a:r>
            <a:br>
              <a:rPr lang="en-US" altLang="en-US" sz="11500" b="1" dirty="0">
                <a:latin typeface="Arial" panose="020B0604020202020204" pitchFamily="34" charset="0"/>
                <a:cs typeface="Arial" panose="020B0604020202020204" pitchFamily="34" charset="0"/>
              </a:rPr>
            </a:br>
            <a:r>
              <a:rPr lang="en-US" altLang="en-US" sz="6600" b="1" dirty="0">
                <a:latin typeface="Arial" panose="020B0604020202020204" pitchFamily="34" charset="0"/>
                <a:cs typeface="Arial" panose="020B0604020202020204" pitchFamily="34" charset="0"/>
              </a:rPr>
              <a:t> </a:t>
            </a:r>
            <a:endParaRPr lang="en-US" altLang="en-US" sz="66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3000">
        <p:checker/>
        <p:sndAc>
          <p:stSnd>
            <p:snd r:embed="rId1" name="chimes.wav"/>
          </p:stSnd>
        </p:sndAc>
      </p:transition>
    </mc:Choice>
    <mc:Fallback>
      <p:transition spd="slow" advClick="0" advTm="3000">
        <p:checker/>
        <p:sndAc>
          <p:stSnd>
            <p:snd r:embed="rId1" name="chimes.wav"/>
          </p:stSnd>
        </p:sndAc>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7995"/>
            <a:ext cx="11230610" cy="4645660"/>
          </a:xfrm>
        </p:spPr>
        <p:txBody>
          <a:bodyPr/>
          <a:lstStyle/>
          <a:p>
            <a:pPr algn="ctr"/>
            <a:r>
              <a:rPr lang="en-US" altLang="en-US" sz="2400" dirty="0">
                <a:latin typeface="Arial" panose="020B0604020202020204" pitchFamily="34" charset="0"/>
                <a:cs typeface="Arial" panose="020B0604020202020204" pitchFamily="34" charset="0"/>
              </a:rPr>
              <a:t>Patients with higher age, cholesterol levels, and resting BP, combined with lower max heart rate and presence of exercise-induced angina, were more likely to be classified as having heart disease.</a:t>
            </a:r>
            <a:br>
              <a:rPr lang="en-US" altLang="en-US" sz="24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Feature scaling significantly impacted the performance of the SVM model.</a:t>
            </a:r>
            <a:br>
              <a:rPr lang="en-US" altLang="en-US" sz="24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Kernel selection plays a critical role in capturing non-linear patterns in the dataset.</a:t>
            </a:r>
            <a:br>
              <a:rPr lang="en-US" altLang="en-US" sz="24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Support Vector Machines are powerful and flexible, capable of handling complex boundaries and high-dimensional data.</a:t>
            </a:r>
            <a:br>
              <a:rPr lang="en-US" altLang="en-US" sz="24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2400" dirty="0">
                <a:latin typeface="Arial" panose="020B0604020202020204" pitchFamily="34" charset="0"/>
                <a:cs typeface="Arial" panose="020B0604020202020204" pitchFamily="34" charset="0"/>
              </a:rPr>
            </a:br>
            <a:r>
              <a:rPr lang="en-US" altLang="en-US" sz="2400" dirty="0">
                <a:latin typeface="Arial" panose="020B0604020202020204" pitchFamily="34" charset="0"/>
                <a:cs typeface="Arial" panose="020B0604020202020204" pitchFamily="34" charset="0"/>
              </a:rPr>
              <a:t>SVM are best suited when accuracy is critical and dataset size is moderate, but can become computationally heavy for very large datasets.</a:t>
            </a: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   </a:t>
            </a:r>
            <a:endParaRPr lang="en-US" altLang="en-US" sz="1000" dirty="0">
              <a:latin typeface="Arial" panose="020B0604020202020204" pitchFamily="34" charset="0"/>
              <a:cs typeface="Arial" panose="020B0604020202020204" pitchFamily="34" charset="0"/>
            </a:endParaRPr>
          </a:p>
        </p:txBody>
      </p:sp>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OBSERVATION</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29975" cy="4645025"/>
          </a:xfrm>
        </p:spPr>
        <p:txBody>
          <a:bodyPr/>
          <a:lstStyle/>
          <a:p>
            <a:pPr algn="ctr"/>
            <a:r>
              <a:rPr lang="en-US" altLang="en-US" sz="3200" dirty="0">
                <a:latin typeface="Arial" panose="020B0604020202020204" pitchFamily="34" charset="0"/>
                <a:cs typeface="Arial" panose="020B0604020202020204" pitchFamily="34" charset="0"/>
              </a:rPr>
              <a:t>Incorporate additional patient data to improve model generalization.</a:t>
            </a:r>
            <a:br>
              <a:rPr lang="en-US" altLang="en-US" sz="3200" dirty="0">
                <a:latin typeface="Arial" panose="020B0604020202020204" pitchFamily="34" charset="0"/>
                <a:cs typeface="Arial" panose="020B0604020202020204" pitchFamily="34" charset="0"/>
              </a:rPr>
            </a:br>
            <a:r>
              <a:rPr lang="en-US" altLang="en-US" sz="1200" dirty="0">
                <a:latin typeface="Arial" panose="020B0604020202020204" pitchFamily="34" charset="0"/>
                <a:cs typeface="Arial" panose="020B0604020202020204" pitchFamily="34" charset="0"/>
              </a:rPr>
              <a:t> </a:t>
            </a:r>
            <a:br>
              <a:rPr lang="en-US" altLang="en-US" sz="3200" dirty="0">
                <a:latin typeface="Arial" panose="020B0604020202020204" pitchFamily="34" charset="0"/>
                <a:cs typeface="Arial" panose="020B0604020202020204" pitchFamily="34" charset="0"/>
              </a:rPr>
            </a:br>
            <a:r>
              <a:rPr lang="en-US" altLang="en-US" sz="3200" dirty="0">
                <a:latin typeface="Arial" panose="020B0604020202020204" pitchFamily="34" charset="0"/>
                <a:cs typeface="Arial" panose="020B0604020202020204" pitchFamily="34" charset="0"/>
              </a:rPr>
              <a:t>Apply advanced feature selection or dimensionality reduction techniques such as PCA.</a:t>
            </a:r>
            <a:br>
              <a:rPr lang="en-US" altLang="en-US" sz="3200" dirty="0">
                <a:latin typeface="Arial" panose="020B0604020202020204" pitchFamily="34" charset="0"/>
                <a:cs typeface="Arial" panose="020B0604020202020204" pitchFamily="34" charset="0"/>
              </a:rPr>
            </a:br>
            <a:r>
              <a:rPr lang="en-US" altLang="en-US" sz="1200" dirty="0">
                <a:latin typeface="Arial" panose="020B0604020202020204" pitchFamily="34" charset="0"/>
                <a:cs typeface="Arial" panose="020B0604020202020204" pitchFamily="34" charset="0"/>
              </a:rPr>
              <a:t> </a:t>
            </a:r>
            <a:br>
              <a:rPr lang="en-US" altLang="en-US" sz="3200" dirty="0">
                <a:latin typeface="Arial" panose="020B0604020202020204" pitchFamily="34" charset="0"/>
                <a:cs typeface="Arial" panose="020B0604020202020204" pitchFamily="34" charset="0"/>
              </a:rPr>
            </a:br>
            <a:r>
              <a:rPr lang="en-US" altLang="en-US" sz="3200" dirty="0">
                <a:latin typeface="Arial" panose="020B0604020202020204" pitchFamily="34" charset="0"/>
                <a:cs typeface="Arial" panose="020B0604020202020204" pitchFamily="34" charset="0"/>
              </a:rPr>
              <a:t>Experiment with ensemble models combining SVM with tree-based algorithms.</a:t>
            </a:r>
            <a:br>
              <a:rPr lang="en-US" altLang="en-US" sz="3200" dirty="0">
                <a:latin typeface="Arial" panose="020B0604020202020204" pitchFamily="34" charset="0"/>
                <a:cs typeface="Arial" panose="020B0604020202020204" pitchFamily="34" charset="0"/>
              </a:rPr>
            </a:br>
            <a:r>
              <a:rPr lang="en-US" altLang="en-US" sz="1200" dirty="0">
                <a:latin typeface="Arial" panose="020B0604020202020204" pitchFamily="34" charset="0"/>
                <a:cs typeface="Arial" panose="020B0604020202020204" pitchFamily="34" charset="0"/>
              </a:rPr>
              <a:t> </a:t>
            </a:r>
            <a:br>
              <a:rPr lang="en-US" altLang="en-US" sz="3200" dirty="0">
                <a:latin typeface="Arial" panose="020B0604020202020204" pitchFamily="34" charset="0"/>
                <a:cs typeface="Arial" panose="020B0604020202020204" pitchFamily="34" charset="0"/>
              </a:rPr>
            </a:br>
            <a:r>
              <a:rPr lang="en-US" altLang="en-US" sz="3200" dirty="0">
                <a:latin typeface="Arial" panose="020B0604020202020204" pitchFamily="34" charset="0"/>
                <a:cs typeface="Arial" panose="020B0604020202020204" pitchFamily="34" charset="0"/>
              </a:rPr>
              <a:t>Deploy the model in a web-based application for real-time risk assessment.</a:t>
            </a:r>
            <a:endParaRPr lang="en-US" altLang="en-US" sz="3200" dirty="0">
              <a:latin typeface="Arial" panose="020B0604020202020204" pitchFamily="34" charset="0"/>
              <a:cs typeface="Arial" panose="020B0604020202020204" pitchFamily="34" charset="0"/>
            </a:endParaRPr>
          </a:p>
        </p:txBody>
      </p:sp>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FUTURE SCOPE</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11228070" cy="5916295"/>
          </a:xfrm>
        </p:spPr>
        <p:txBody>
          <a:bodyPr/>
          <a:lstStyle/>
          <a:p>
            <a:pPr algn="ctr"/>
            <a:r>
              <a:rPr lang="en-US" altLang="en-US" sz="11500" b="1" dirty="0">
                <a:latin typeface="Arial" panose="020B0604020202020204" pitchFamily="34" charset="0"/>
                <a:cs typeface="Arial" panose="020B0604020202020204" pitchFamily="34" charset="0"/>
              </a:rPr>
              <a:t>Zoo Sorter Project Insights</a:t>
            </a:r>
            <a:br>
              <a:rPr lang="en-US" altLang="en-US" sz="11500" b="1" dirty="0">
                <a:latin typeface="Arial" panose="020B0604020202020204" pitchFamily="34" charset="0"/>
                <a:cs typeface="Arial" panose="020B0604020202020204" pitchFamily="34" charset="0"/>
              </a:rPr>
            </a:br>
            <a:r>
              <a:rPr lang="en-US" altLang="en-US" sz="6600" b="1" dirty="0">
                <a:latin typeface="Arial" panose="020B0604020202020204" pitchFamily="34" charset="0"/>
                <a:cs typeface="Arial" panose="020B0604020202020204" pitchFamily="34" charset="0"/>
              </a:rPr>
              <a:t> </a:t>
            </a:r>
            <a:endParaRPr lang="en-US" altLang="en-US" sz="66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29975" cy="4645025"/>
          </a:xfrm>
        </p:spPr>
        <p:txBody>
          <a:bodyPr/>
          <a:lstStyle/>
          <a:p>
            <a:pPr algn="ctr"/>
            <a:r>
              <a:rPr lang="en-US" altLang="en-US" sz="2400" dirty="0">
                <a:latin typeface="Arial" panose="020B0604020202020204" pitchFamily="34" charset="0"/>
                <a:cs typeface="Arial" panose="020B0604020202020204" pitchFamily="34" charset="0"/>
                <a:sym typeface="+mn-ea"/>
              </a:rPr>
              <a:t>The primary objective of this project is to design, implement, and evaluate an advanced image classification system capable of accurately identifying animals from a given image. The project leverages deep learning techniques, particularly Convolutional Neural Networks (CNNs), to perform multi-class classification across 15 predefined animal categories.</a:t>
            </a:r>
            <a:br>
              <a:rPr lang="en-US" altLang="en-US" sz="2400" dirty="0">
                <a:latin typeface="Arial" panose="020B0604020202020204" pitchFamily="34" charset="0"/>
                <a:cs typeface="Arial" panose="020B0604020202020204" pitchFamily="34" charset="0"/>
                <a:sym typeface="+mn-ea"/>
              </a:rPr>
            </a:br>
            <a:br>
              <a:rPr lang="en-US" altLang="en-US" sz="2400" dirty="0">
                <a:latin typeface="Arial" panose="020B0604020202020204" pitchFamily="34" charset="0"/>
                <a:cs typeface="Arial" panose="020B0604020202020204" pitchFamily="34" charset="0"/>
                <a:sym typeface="+mn-ea"/>
              </a:rPr>
            </a:br>
            <a:r>
              <a:rPr lang="en-US" altLang="en-US" sz="2400" dirty="0">
                <a:latin typeface="Arial" panose="020B0604020202020204" pitchFamily="34" charset="0"/>
                <a:cs typeface="Arial" panose="020B0604020202020204" pitchFamily="34" charset="0"/>
                <a:sym typeface="+mn-ea"/>
              </a:rPr>
              <a:t>This project addresses real-world applications such as wildlife monitoring, biodiversity research, zoological management, and educational tools. By accurately identifying animals from images, the system can assist in automating tasks that would otherwise require manual visual inspection.</a:t>
            </a:r>
            <a:br>
              <a:rPr lang="en-US" altLang="en-US" sz="2400" dirty="0">
                <a:latin typeface="Arial" panose="020B0604020202020204" pitchFamily="34" charset="0"/>
                <a:cs typeface="Arial" panose="020B0604020202020204" pitchFamily="34" charset="0"/>
                <a:sym typeface="+mn-ea"/>
              </a:rPr>
            </a:br>
            <a:endParaRPr lang="en-US" altLang="en-US" sz="2400" dirty="0">
              <a:latin typeface="Arial" panose="020B0604020202020204" pitchFamily="34" charset="0"/>
              <a:cs typeface="Arial" panose="020B0604020202020204" pitchFamily="34" charset="0"/>
              <a:sym typeface="+mn-ea"/>
            </a:endParaRPr>
          </a:p>
        </p:txBody>
      </p:sp>
      <p:sp>
        <p:nvSpPr>
          <p:cNvPr id="4"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OBJECTIVE</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2444750"/>
            <a:ext cx="3232150" cy="3938905"/>
          </a:xfrm>
        </p:spPr>
        <p:txBody>
          <a:bodyPr/>
          <a:lstStyle/>
          <a:p>
            <a:pPr marL="0" indent="0" algn="ctr"/>
            <a:r>
              <a:rPr lang="en-US" altLang="en-US" sz="4800" dirty="0">
                <a:latin typeface="Arial" panose="020B0604020202020204" pitchFamily="34" charset="0"/>
                <a:cs typeface="Arial" panose="020B0604020202020204" pitchFamily="34" charset="0"/>
              </a:rPr>
              <a:t>Bear</a:t>
            </a:r>
            <a:br>
              <a:rPr lang="en-US" altLang="en-US" sz="4800" dirty="0">
                <a:latin typeface="Arial" panose="020B0604020202020204" pitchFamily="34" charset="0"/>
                <a:cs typeface="Arial" panose="020B0604020202020204" pitchFamily="34" charset="0"/>
              </a:rPr>
            </a:br>
            <a:r>
              <a:rPr lang="en-US" altLang="en-US" sz="4800" dirty="0">
                <a:latin typeface="Arial" panose="020B0604020202020204" pitchFamily="34" charset="0"/>
                <a:cs typeface="Arial" panose="020B0604020202020204" pitchFamily="34" charset="0"/>
              </a:rPr>
              <a:t>Bird</a:t>
            </a:r>
            <a:br>
              <a:rPr lang="en-US" altLang="en-US" sz="4800" dirty="0">
                <a:latin typeface="Arial" panose="020B0604020202020204" pitchFamily="34" charset="0"/>
                <a:cs typeface="Arial" panose="020B0604020202020204" pitchFamily="34" charset="0"/>
              </a:rPr>
            </a:br>
            <a:r>
              <a:rPr lang="en-US" altLang="en-US" sz="4800" dirty="0">
                <a:latin typeface="Arial" panose="020B0604020202020204" pitchFamily="34" charset="0"/>
                <a:cs typeface="Arial" panose="020B0604020202020204" pitchFamily="34" charset="0"/>
              </a:rPr>
              <a:t>Cat</a:t>
            </a:r>
            <a:br>
              <a:rPr lang="en-US" altLang="en-US" sz="4800" dirty="0">
                <a:latin typeface="Arial" panose="020B0604020202020204" pitchFamily="34" charset="0"/>
                <a:cs typeface="Arial" panose="020B0604020202020204" pitchFamily="34" charset="0"/>
              </a:rPr>
            </a:br>
            <a:r>
              <a:rPr lang="en-US" altLang="en-US" sz="4800" dirty="0">
                <a:latin typeface="Arial" panose="020B0604020202020204" pitchFamily="34" charset="0"/>
                <a:cs typeface="Arial" panose="020B0604020202020204" pitchFamily="34" charset="0"/>
              </a:rPr>
              <a:t>Cow</a:t>
            </a:r>
            <a:br>
              <a:rPr lang="en-US" altLang="en-US" sz="4800" dirty="0">
                <a:latin typeface="Arial" panose="020B0604020202020204" pitchFamily="34" charset="0"/>
                <a:cs typeface="Arial" panose="020B0604020202020204" pitchFamily="34" charset="0"/>
              </a:rPr>
            </a:br>
            <a:r>
              <a:rPr lang="en-US" altLang="en-US" sz="4800" dirty="0">
                <a:latin typeface="Arial" panose="020B0604020202020204" pitchFamily="34" charset="0"/>
                <a:cs typeface="Arial" panose="020B0604020202020204" pitchFamily="34" charset="0"/>
              </a:rPr>
              <a:t>Deer</a:t>
            </a:r>
            <a:endParaRPr lang="en-US" altLang="en-US" sz="4800" dirty="0">
              <a:latin typeface="Arial" panose="020B0604020202020204" pitchFamily="34" charset="0"/>
              <a:cs typeface="Arial" panose="020B0604020202020204" pitchFamily="34" charset="0"/>
            </a:endParaRPr>
          </a:p>
        </p:txBody>
      </p:sp>
      <p:sp>
        <p:nvSpPr>
          <p:cNvPr id="3" name="Title 1"/>
          <p:cNvSpPr>
            <a:spLocks noGrp="1"/>
          </p:cNvSpPr>
          <p:nvPr/>
        </p:nvSpPr>
        <p:spPr>
          <a:xfrm>
            <a:off x="483235" y="467360"/>
            <a:ext cx="11229975" cy="210439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DATASET TARGET VARIABLES</a:t>
            </a:r>
            <a:endParaRPr lang="en-US" altLang="en-US" sz="3200" b="1" dirty="0">
              <a:latin typeface="Arial" panose="020B0604020202020204" pitchFamily="34" charset="0"/>
              <a:cs typeface="Arial" panose="020B0604020202020204" pitchFamily="34" charset="0"/>
            </a:endParaRPr>
          </a:p>
        </p:txBody>
      </p:sp>
      <p:sp>
        <p:nvSpPr>
          <p:cNvPr id="6" name="Title 1"/>
          <p:cNvSpPr>
            <a:spLocks noGrp="1"/>
          </p:cNvSpPr>
          <p:nvPr/>
        </p:nvSpPr>
        <p:spPr>
          <a:xfrm>
            <a:off x="3714750" y="2444750"/>
            <a:ext cx="4102100" cy="393890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ctr"/>
            <a:r>
              <a:rPr lang="en-US" altLang="en-US" sz="4800" dirty="0">
                <a:latin typeface="Arial" panose="020B0604020202020204" pitchFamily="34" charset="0"/>
                <a:cs typeface="Arial" panose="020B0604020202020204" pitchFamily="34" charset="0"/>
              </a:rPr>
              <a:t>Dog</a:t>
            </a:r>
            <a:endParaRPr lang="en-US" altLang="en-US" sz="4800" dirty="0">
              <a:latin typeface="Arial" panose="020B0604020202020204" pitchFamily="34" charset="0"/>
              <a:cs typeface="Arial" panose="020B0604020202020204" pitchFamily="34" charset="0"/>
            </a:endParaRPr>
          </a:p>
          <a:p>
            <a:pPr marL="0" indent="0" algn="ctr"/>
            <a:r>
              <a:rPr lang="en-US" altLang="en-US" sz="4800" dirty="0">
                <a:latin typeface="Arial" panose="020B0604020202020204" pitchFamily="34" charset="0"/>
                <a:cs typeface="Arial" panose="020B0604020202020204" pitchFamily="34" charset="0"/>
              </a:rPr>
              <a:t>Dolphin</a:t>
            </a:r>
            <a:br>
              <a:rPr lang="en-US" altLang="en-US" sz="4800" dirty="0">
                <a:latin typeface="Arial" panose="020B0604020202020204" pitchFamily="34" charset="0"/>
                <a:cs typeface="Arial" panose="020B0604020202020204" pitchFamily="34" charset="0"/>
              </a:rPr>
            </a:br>
            <a:r>
              <a:rPr lang="en-US" altLang="en-US" sz="4800" dirty="0">
                <a:latin typeface="Arial" panose="020B0604020202020204" pitchFamily="34" charset="0"/>
                <a:cs typeface="Arial" panose="020B0604020202020204" pitchFamily="34" charset="0"/>
              </a:rPr>
              <a:t>Elephant</a:t>
            </a:r>
            <a:br>
              <a:rPr lang="en-US" altLang="en-US" sz="4800" dirty="0">
                <a:latin typeface="Arial" panose="020B0604020202020204" pitchFamily="34" charset="0"/>
                <a:cs typeface="Arial" panose="020B0604020202020204" pitchFamily="34" charset="0"/>
              </a:rPr>
            </a:br>
            <a:r>
              <a:rPr lang="en-US" altLang="en-US" sz="4800" dirty="0">
                <a:latin typeface="Arial" panose="020B0604020202020204" pitchFamily="34" charset="0"/>
                <a:cs typeface="Arial" panose="020B0604020202020204" pitchFamily="34" charset="0"/>
              </a:rPr>
              <a:t>Giraffe</a:t>
            </a:r>
            <a:br>
              <a:rPr lang="en-US" altLang="en-US" sz="4800" dirty="0">
                <a:latin typeface="Arial" panose="020B0604020202020204" pitchFamily="34" charset="0"/>
                <a:cs typeface="Arial" panose="020B0604020202020204" pitchFamily="34" charset="0"/>
              </a:rPr>
            </a:br>
            <a:r>
              <a:rPr lang="en-US" altLang="en-US" sz="4800" dirty="0">
                <a:latin typeface="Arial" panose="020B0604020202020204" pitchFamily="34" charset="0"/>
                <a:cs typeface="Arial" panose="020B0604020202020204" pitchFamily="34" charset="0"/>
              </a:rPr>
              <a:t>Horse</a:t>
            </a:r>
            <a:endParaRPr lang="en-US" altLang="en-US" sz="4800" dirty="0">
              <a:latin typeface="Arial" panose="020B0604020202020204" pitchFamily="34" charset="0"/>
              <a:cs typeface="Arial" panose="020B0604020202020204" pitchFamily="34" charset="0"/>
            </a:endParaRPr>
          </a:p>
        </p:txBody>
      </p:sp>
      <p:sp>
        <p:nvSpPr>
          <p:cNvPr id="7" name="Title 1"/>
          <p:cNvSpPr>
            <a:spLocks noGrp="1"/>
          </p:cNvSpPr>
          <p:nvPr/>
        </p:nvSpPr>
        <p:spPr>
          <a:xfrm>
            <a:off x="7817485" y="2445385"/>
            <a:ext cx="3808095" cy="3938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ctr"/>
            <a:r>
              <a:rPr lang="en-US" altLang="en-US" sz="4800" dirty="0">
                <a:latin typeface="Arial" panose="020B0604020202020204" pitchFamily="34" charset="0"/>
                <a:cs typeface="Arial" panose="020B0604020202020204" pitchFamily="34" charset="0"/>
              </a:rPr>
              <a:t>Kangaroo</a:t>
            </a:r>
            <a:br>
              <a:rPr lang="en-US" altLang="en-US" sz="4800" dirty="0">
                <a:latin typeface="Arial" panose="020B0604020202020204" pitchFamily="34" charset="0"/>
                <a:cs typeface="Arial" panose="020B0604020202020204" pitchFamily="34" charset="0"/>
              </a:rPr>
            </a:br>
            <a:r>
              <a:rPr lang="en-US" altLang="en-US" sz="4800" dirty="0">
                <a:latin typeface="Arial" panose="020B0604020202020204" pitchFamily="34" charset="0"/>
                <a:cs typeface="Arial" panose="020B0604020202020204" pitchFamily="34" charset="0"/>
              </a:rPr>
              <a:t>Lion</a:t>
            </a:r>
            <a:br>
              <a:rPr lang="en-US" altLang="en-US" sz="4800" dirty="0">
                <a:latin typeface="Arial" panose="020B0604020202020204" pitchFamily="34" charset="0"/>
                <a:cs typeface="Arial" panose="020B0604020202020204" pitchFamily="34" charset="0"/>
              </a:rPr>
            </a:br>
            <a:r>
              <a:rPr lang="en-US" altLang="en-US" sz="4800" dirty="0">
                <a:latin typeface="Arial" panose="020B0604020202020204" pitchFamily="34" charset="0"/>
                <a:cs typeface="Arial" panose="020B0604020202020204" pitchFamily="34" charset="0"/>
              </a:rPr>
              <a:t>Panda</a:t>
            </a:r>
            <a:br>
              <a:rPr lang="en-US" altLang="en-US" sz="4800" dirty="0">
                <a:latin typeface="Arial" panose="020B0604020202020204" pitchFamily="34" charset="0"/>
                <a:cs typeface="Arial" panose="020B0604020202020204" pitchFamily="34" charset="0"/>
              </a:rPr>
            </a:br>
            <a:r>
              <a:rPr lang="en-US" altLang="en-US" sz="4800" dirty="0">
                <a:latin typeface="Arial" panose="020B0604020202020204" pitchFamily="34" charset="0"/>
                <a:cs typeface="Arial" panose="020B0604020202020204" pitchFamily="34" charset="0"/>
              </a:rPr>
              <a:t>Tiger</a:t>
            </a:r>
            <a:br>
              <a:rPr lang="en-US" altLang="en-US" sz="4800" dirty="0">
                <a:latin typeface="Arial" panose="020B0604020202020204" pitchFamily="34" charset="0"/>
                <a:cs typeface="Arial" panose="020B0604020202020204" pitchFamily="34" charset="0"/>
              </a:rPr>
            </a:br>
            <a:r>
              <a:rPr lang="en-US" altLang="en-US" sz="4800" dirty="0">
                <a:latin typeface="Arial" panose="020B0604020202020204" pitchFamily="34" charset="0"/>
                <a:cs typeface="Arial" panose="020B0604020202020204" pitchFamily="34" charset="0"/>
              </a:rPr>
              <a:t>Zebra</a:t>
            </a:r>
            <a:endParaRPr lang="en-US" altLang="en-US" sz="480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29975" cy="4645025"/>
          </a:xfrm>
        </p:spPr>
        <p:txBody>
          <a:bodyPr/>
          <a:lstStyle/>
          <a:p>
            <a:pPr algn="ctr"/>
            <a:r>
              <a:rPr lang="en-US" altLang="en-US" sz="3600" dirty="0">
                <a:latin typeface="Arial" panose="020B0604020202020204" pitchFamily="34" charset="0"/>
                <a:cs typeface="Arial" panose="020B0604020202020204" pitchFamily="34" charset="0"/>
                <a:sym typeface="+mn-ea"/>
              </a:rPr>
              <a:t>Training Set (70%): Used for model learning.</a:t>
            </a:r>
            <a:br>
              <a:rPr lang="en-US" altLang="en-US" sz="3600" dirty="0">
                <a:latin typeface="Arial" panose="020B0604020202020204" pitchFamily="34" charset="0"/>
                <a:cs typeface="Arial" panose="020B0604020202020204" pitchFamily="34" charset="0"/>
                <a:sym typeface="+mn-ea"/>
              </a:rPr>
            </a:br>
            <a:br>
              <a:rPr lang="en-US" altLang="en-US" sz="3600" dirty="0">
                <a:latin typeface="Arial" panose="020B0604020202020204" pitchFamily="34" charset="0"/>
                <a:cs typeface="Arial" panose="020B0604020202020204" pitchFamily="34" charset="0"/>
                <a:sym typeface="+mn-ea"/>
              </a:rPr>
            </a:br>
            <a:r>
              <a:rPr lang="en-US" altLang="en-US" sz="3600" dirty="0">
                <a:latin typeface="Arial" panose="020B0604020202020204" pitchFamily="34" charset="0"/>
                <a:cs typeface="Arial" panose="020B0604020202020204" pitchFamily="34" charset="0"/>
                <a:sym typeface="+mn-ea"/>
              </a:rPr>
              <a:t>Validation Set (15%): Used to monitor performance during training and tune hyperparameters.</a:t>
            </a:r>
            <a:br>
              <a:rPr lang="en-US" altLang="en-US" sz="3600" dirty="0">
                <a:latin typeface="Arial" panose="020B0604020202020204" pitchFamily="34" charset="0"/>
                <a:cs typeface="Arial" panose="020B0604020202020204" pitchFamily="34" charset="0"/>
                <a:sym typeface="+mn-ea"/>
              </a:rPr>
            </a:br>
            <a:br>
              <a:rPr lang="en-US" altLang="en-US" sz="3600" dirty="0">
                <a:latin typeface="Arial" panose="020B0604020202020204" pitchFamily="34" charset="0"/>
                <a:cs typeface="Arial" panose="020B0604020202020204" pitchFamily="34" charset="0"/>
                <a:sym typeface="+mn-ea"/>
              </a:rPr>
            </a:br>
            <a:r>
              <a:rPr lang="en-US" altLang="en-US" sz="3600" dirty="0">
                <a:latin typeface="Arial" panose="020B0604020202020204" pitchFamily="34" charset="0"/>
                <a:cs typeface="Arial" panose="020B0604020202020204" pitchFamily="34" charset="0"/>
                <a:sym typeface="+mn-ea"/>
              </a:rPr>
              <a:t>Test Set (15%): Used for final evaluation to measure the generalization capability of the model.</a:t>
            </a:r>
            <a:br>
              <a:rPr lang="en-US" altLang="en-US" sz="3600" dirty="0">
                <a:latin typeface="Arial" panose="020B0604020202020204" pitchFamily="34" charset="0"/>
                <a:cs typeface="Arial" panose="020B0604020202020204" pitchFamily="34" charset="0"/>
                <a:sym typeface="+mn-ea"/>
              </a:rPr>
            </a:br>
            <a:r>
              <a:rPr lang="en-US" altLang="en-US" sz="1600" dirty="0">
                <a:latin typeface="Arial" panose="020B0604020202020204" pitchFamily="34" charset="0"/>
                <a:cs typeface="Arial" panose="020B0604020202020204" pitchFamily="34" charset="0"/>
                <a:sym typeface="+mn-ea"/>
              </a:rPr>
              <a:t> </a:t>
            </a:r>
            <a:endParaRPr lang="en-US" altLang="en-US" sz="1600" dirty="0">
              <a:latin typeface="Arial" panose="020B0604020202020204" pitchFamily="34" charset="0"/>
              <a:cs typeface="Arial" panose="020B0604020202020204" pitchFamily="34" charset="0"/>
              <a:sym typeface="+mn-ea"/>
            </a:endParaRPr>
          </a:p>
        </p:txBody>
      </p:sp>
      <p:sp>
        <p:nvSpPr>
          <p:cNvPr id="4"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DATASET ANALYSIS</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nvSpPr>
        <p:spPr>
          <a:xfrm>
            <a:off x="493395" y="467360"/>
            <a:ext cx="11219815" cy="593026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DATASET AUGMENTATION FEATURES</a:t>
            </a:r>
            <a:endParaRPr lang="en-US" altLang="en-US" sz="6600" b="1" dirty="0">
              <a:latin typeface="Arial" panose="020B0604020202020204" pitchFamily="34" charset="0"/>
              <a:cs typeface="Arial" panose="020B0604020202020204" pitchFamily="34" charset="0"/>
            </a:endParaRPr>
          </a:p>
          <a:p>
            <a:pPr algn="ctr"/>
            <a:r>
              <a:rPr lang="en-US" altLang="en-US" sz="2000" b="1" dirty="0">
                <a:latin typeface="Arial" panose="020B0604020202020204" pitchFamily="34" charset="0"/>
                <a:cs typeface="Arial" panose="020B0604020202020204" pitchFamily="34" charset="0"/>
              </a:rPr>
              <a:t> </a:t>
            </a:r>
            <a:endParaRPr lang="en-US" altLang="en-US" sz="6600" b="1" dirty="0">
              <a:latin typeface="Arial" panose="020B0604020202020204" pitchFamily="34" charset="0"/>
              <a:cs typeface="Arial" panose="020B0604020202020204" pitchFamily="34" charset="0"/>
            </a:endParaRPr>
          </a:p>
          <a:p>
            <a:pPr algn="ctr"/>
            <a:r>
              <a:rPr lang="en-US" altLang="en-US" sz="4400" b="1" dirty="0">
                <a:latin typeface="Arial" panose="020B0604020202020204" pitchFamily="34" charset="0"/>
                <a:cs typeface="Arial" panose="020B0604020202020204" pitchFamily="34" charset="0"/>
              </a:rPr>
              <a:t>Random rotations</a:t>
            </a:r>
            <a:endParaRPr lang="en-US" altLang="en-US" sz="4400" b="1" dirty="0">
              <a:latin typeface="Arial" panose="020B0604020202020204" pitchFamily="34" charset="0"/>
              <a:cs typeface="Arial" panose="020B0604020202020204" pitchFamily="34" charset="0"/>
            </a:endParaRPr>
          </a:p>
          <a:p>
            <a:pPr algn="ctr"/>
            <a:r>
              <a:rPr lang="en-US" altLang="en-US" sz="4400" b="1" dirty="0">
                <a:latin typeface="Arial" panose="020B0604020202020204" pitchFamily="34" charset="0"/>
                <a:cs typeface="Arial" panose="020B0604020202020204" pitchFamily="34" charset="0"/>
              </a:rPr>
              <a:t>Horizontal and vertical flips</a:t>
            </a:r>
            <a:endParaRPr lang="en-US" altLang="en-US" sz="4400" b="1" dirty="0">
              <a:latin typeface="Arial" panose="020B0604020202020204" pitchFamily="34" charset="0"/>
              <a:cs typeface="Arial" panose="020B0604020202020204" pitchFamily="34" charset="0"/>
            </a:endParaRPr>
          </a:p>
          <a:p>
            <a:pPr algn="ctr"/>
            <a:r>
              <a:rPr lang="en-US" altLang="en-US" sz="4400" b="1" dirty="0">
                <a:latin typeface="Arial" panose="020B0604020202020204" pitchFamily="34" charset="0"/>
                <a:cs typeface="Arial" panose="020B0604020202020204" pitchFamily="34" charset="0"/>
              </a:rPr>
              <a:t>Random zooming and shifting</a:t>
            </a:r>
            <a:endParaRPr lang="en-US" altLang="en-US" sz="4400" b="1" dirty="0">
              <a:latin typeface="Arial" panose="020B0604020202020204" pitchFamily="34" charset="0"/>
              <a:cs typeface="Arial" panose="020B0604020202020204" pitchFamily="34" charset="0"/>
            </a:endParaRPr>
          </a:p>
          <a:p>
            <a:pPr algn="ctr"/>
            <a:r>
              <a:rPr lang="en-US" altLang="en-US" sz="4400" b="1" dirty="0">
                <a:latin typeface="Arial" panose="020B0604020202020204" pitchFamily="34" charset="0"/>
                <a:cs typeface="Arial" panose="020B0604020202020204" pitchFamily="34" charset="0"/>
              </a:rPr>
              <a:t>Brightness and contrast adjustments</a:t>
            </a:r>
            <a:endParaRPr lang="en-US" altLang="en-US" sz="4400" b="1" dirty="0">
              <a:latin typeface="Arial" panose="020B0604020202020204" pitchFamily="34" charset="0"/>
              <a:cs typeface="Arial" panose="020B0604020202020204" pitchFamily="34" charset="0"/>
            </a:endParaRPr>
          </a:p>
          <a:p>
            <a:pPr algn="ctr"/>
            <a:endParaRPr lang="en-US" altLang="en-US" sz="44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nvSpPr>
        <p:spPr>
          <a:xfrm>
            <a:off x="459740" y="468630"/>
            <a:ext cx="11238865"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ARCHITECTURE</a:t>
            </a:r>
            <a:endParaRPr lang="en-US" altLang="en-US" sz="6600" b="1" dirty="0">
              <a:latin typeface="Arial" panose="020B0604020202020204" pitchFamily="34" charset="0"/>
              <a:cs typeface="Arial" panose="020B0604020202020204" pitchFamily="34" charset="0"/>
            </a:endParaRPr>
          </a:p>
          <a:p>
            <a:pPr algn="ctr"/>
            <a:endParaRPr lang="en-US" altLang="en-US" sz="3600" b="1" dirty="0">
              <a:latin typeface="Arial" panose="020B0604020202020204" pitchFamily="34" charset="0"/>
              <a:cs typeface="Arial" panose="020B0604020202020204" pitchFamily="34" charset="0"/>
            </a:endParaRPr>
          </a:p>
          <a:p>
            <a:pPr algn="ctr"/>
            <a:r>
              <a:rPr lang="en-US" altLang="en-US" sz="3600" b="1" dirty="0">
                <a:latin typeface="Arial" panose="020B0604020202020204" pitchFamily="34" charset="0"/>
                <a:cs typeface="Arial" panose="020B0604020202020204" pitchFamily="34" charset="0"/>
              </a:rPr>
              <a:t>Input Layer</a:t>
            </a:r>
            <a:endParaRPr lang="en-US" altLang="en-US" sz="3600" b="1" dirty="0">
              <a:latin typeface="Arial" panose="020B0604020202020204" pitchFamily="34" charset="0"/>
              <a:cs typeface="Arial" panose="020B0604020202020204" pitchFamily="34" charset="0"/>
            </a:endParaRPr>
          </a:p>
          <a:p>
            <a:pPr algn="ctr"/>
            <a:r>
              <a:rPr lang="en-US" altLang="en-US" sz="1200" b="1" dirty="0">
                <a:latin typeface="Arial" panose="020B0604020202020204" pitchFamily="34" charset="0"/>
                <a:cs typeface="Arial" panose="020B0604020202020204" pitchFamily="34" charset="0"/>
              </a:rPr>
              <a:t> </a:t>
            </a:r>
            <a:endParaRPr lang="en-US" altLang="en-US" sz="3600" b="1" dirty="0">
              <a:latin typeface="Arial" panose="020B0604020202020204" pitchFamily="34" charset="0"/>
              <a:cs typeface="Arial" panose="020B0604020202020204" pitchFamily="34" charset="0"/>
            </a:endParaRPr>
          </a:p>
          <a:p>
            <a:pPr algn="ctr"/>
            <a:r>
              <a:rPr lang="en-US" altLang="en-US" sz="3600" b="1" dirty="0">
                <a:latin typeface="Arial" panose="020B0604020202020204" pitchFamily="34" charset="0"/>
                <a:cs typeface="Arial" panose="020B0604020202020204" pitchFamily="34" charset="0"/>
              </a:rPr>
              <a:t>Base Model (Pre-trained CNN)</a:t>
            </a:r>
            <a:endParaRPr lang="en-US" altLang="en-US" sz="3600" b="1" dirty="0">
              <a:latin typeface="Arial" panose="020B0604020202020204" pitchFamily="34" charset="0"/>
              <a:cs typeface="Arial" panose="020B0604020202020204" pitchFamily="34" charset="0"/>
            </a:endParaRPr>
          </a:p>
          <a:p>
            <a:pPr algn="ctr"/>
            <a:r>
              <a:rPr lang="en-US" altLang="en-US" sz="1200" b="1" dirty="0">
                <a:latin typeface="Arial" panose="020B0604020202020204" pitchFamily="34" charset="0"/>
                <a:cs typeface="Arial" panose="020B0604020202020204" pitchFamily="34" charset="0"/>
              </a:rPr>
              <a:t> </a:t>
            </a:r>
            <a:endParaRPr lang="en-US" altLang="en-US" sz="3600" b="1" dirty="0">
              <a:latin typeface="Arial" panose="020B0604020202020204" pitchFamily="34" charset="0"/>
              <a:cs typeface="Arial" panose="020B0604020202020204" pitchFamily="34" charset="0"/>
            </a:endParaRPr>
          </a:p>
          <a:p>
            <a:pPr algn="ctr"/>
            <a:r>
              <a:rPr lang="en-US" altLang="en-US" sz="3600" b="1" dirty="0">
                <a:latin typeface="Arial" panose="020B0604020202020204" pitchFamily="34" charset="0"/>
                <a:cs typeface="Arial" panose="020B0604020202020204" pitchFamily="34" charset="0"/>
              </a:rPr>
              <a:t>Global Average Pooling (GAP) Layer</a:t>
            </a:r>
            <a:endParaRPr lang="en-US" altLang="en-US" sz="3600" b="1" dirty="0">
              <a:latin typeface="Arial" panose="020B0604020202020204" pitchFamily="34" charset="0"/>
              <a:cs typeface="Arial" panose="020B0604020202020204" pitchFamily="34" charset="0"/>
            </a:endParaRPr>
          </a:p>
          <a:p>
            <a:pPr algn="ctr"/>
            <a:r>
              <a:rPr lang="en-US" altLang="en-US" sz="1200" b="1" dirty="0">
                <a:latin typeface="Arial" panose="020B0604020202020204" pitchFamily="34" charset="0"/>
                <a:cs typeface="Arial" panose="020B0604020202020204" pitchFamily="34" charset="0"/>
              </a:rPr>
              <a:t> </a:t>
            </a:r>
            <a:endParaRPr lang="en-US" altLang="en-US" sz="3600" b="1" dirty="0">
              <a:latin typeface="Arial" panose="020B0604020202020204" pitchFamily="34" charset="0"/>
              <a:cs typeface="Arial" panose="020B0604020202020204" pitchFamily="34" charset="0"/>
            </a:endParaRPr>
          </a:p>
          <a:p>
            <a:pPr algn="ctr"/>
            <a:r>
              <a:rPr lang="en-US" altLang="en-US" sz="3600" b="1" dirty="0">
                <a:latin typeface="Arial" panose="020B0604020202020204" pitchFamily="34" charset="0"/>
                <a:cs typeface="Arial" panose="020B0604020202020204" pitchFamily="34" charset="0"/>
              </a:rPr>
              <a:t>Dense (Fully Connected) Layers</a:t>
            </a:r>
            <a:endParaRPr lang="en-US" altLang="en-US" sz="3600" b="1" dirty="0">
              <a:latin typeface="Arial" panose="020B0604020202020204" pitchFamily="34" charset="0"/>
              <a:cs typeface="Arial" panose="020B0604020202020204" pitchFamily="34" charset="0"/>
            </a:endParaRPr>
          </a:p>
          <a:p>
            <a:pPr algn="ctr"/>
            <a:r>
              <a:rPr lang="en-US" altLang="en-US" sz="1200" b="1" dirty="0">
                <a:latin typeface="Arial" panose="020B0604020202020204" pitchFamily="34" charset="0"/>
                <a:cs typeface="Arial" panose="020B0604020202020204" pitchFamily="34" charset="0"/>
              </a:rPr>
              <a:t> </a:t>
            </a:r>
            <a:endParaRPr lang="en-US" altLang="en-US" sz="3600" b="1" dirty="0">
              <a:latin typeface="Arial" panose="020B0604020202020204" pitchFamily="34" charset="0"/>
              <a:cs typeface="Arial" panose="020B0604020202020204" pitchFamily="34" charset="0"/>
            </a:endParaRPr>
          </a:p>
          <a:p>
            <a:pPr algn="ctr"/>
            <a:r>
              <a:rPr lang="en-US" altLang="en-US" sz="3600" b="1" dirty="0">
                <a:latin typeface="Arial" panose="020B0604020202020204" pitchFamily="34" charset="0"/>
                <a:cs typeface="Arial" panose="020B0604020202020204" pitchFamily="34" charset="0"/>
              </a:rPr>
              <a:t>Output Layer</a:t>
            </a:r>
            <a:endParaRPr lang="en-US" altLang="en-US" sz="3600" b="1" dirty="0">
              <a:latin typeface="Arial" panose="020B0604020202020204" pitchFamily="34" charset="0"/>
              <a:cs typeface="Arial" panose="020B0604020202020204" pitchFamily="34" charset="0"/>
            </a:endParaRPr>
          </a:p>
          <a:p>
            <a:pPr algn="ctr"/>
            <a:r>
              <a:rPr lang="en-US" altLang="en-US" sz="3200" b="1" dirty="0">
                <a:latin typeface="Arial" panose="020B0604020202020204" pitchFamily="34" charset="0"/>
                <a:cs typeface="Arial" panose="020B0604020202020204" pitchFamily="34" charset="0"/>
              </a:rPr>
              <a:t></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p:cNvPicPr>
            <a:picLocks noChangeAspect="1"/>
          </p:cNvPicPr>
          <p:nvPr/>
        </p:nvPicPr>
        <p:blipFill>
          <a:blip r:embed="rId1"/>
          <a:srcRect l="6419" t="38148" r="67103" b="15344"/>
          <a:stretch>
            <a:fillRect/>
          </a:stretch>
        </p:blipFill>
        <p:spPr>
          <a:xfrm>
            <a:off x="1165860" y="1738630"/>
            <a:ext cx="4226560" cy="3961130"/>
          </a:xfrm>
          <a:prstGeom prst="rect">
            <a:avLst/>
          </a:prstGeom>
          <a:noFill/>
          <a:ln>
            <a:noFill/>
          </a:ln>
        </p:spPr>
      </p:pic>
      <p:sp>
        <p:nvSpPr>
          <p:cNvPr id="2"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ACCURACY</a:t>
            </a:r>
            <a:endParaRPr lang="en-US" altLang="en-US" sz="3200" b="1" dirty="0">
              <a:latin typeface="Arial" panose="020B0604020202020204" pitchFamily="34" charset="0"/>
              <a:cs typeface="Arial" panose="020B0604020202020204" pitchFamily="34" charset="0"/>
            </a:endParaRPr>
          </a:p>
        </p:txBody>
      </p:sp>
      <p:pic>
        <p:nvPicPr>
          <p:cNvPr id="3" name="Picture 2"/>
          <p:cNvPicPr>
            <a:picLocks noChangeAspect="1"/>
          </p:cNvPicPr>
          <p:nvPr/>
        </p:nvPicPr>
        <p:blipFill>
          <a:blip r:embed="rId2"/>
          <a:srcRect l="443" t="35" r="67135" b="48483"/>
          <a:stretch>
            <a:fillRect/>
          </a:stretch>
        </p:blipFill>
        <p:spPr>
          <a:xfrm>
            <a:off x="5911850" y="1738630"/>
            <a:ext cx="5043170" cy="396049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30610" cy="4645025"/>
          </a:xfrm>
        </p:spPr>
        <p:txBody>
          <a:bodyPr/>
          <a:lstStyle/>
          <a:p>
            <a:pPr algn="ctr"/>
            <a:r>
              <a:rPr lang="en-US" altLang="en-US" sz="3600" dirty="0">
                <a:latin typeface="Arial" panose="020B0604020202020204" pitchFamily="34" charset="0"/>
                <a:cs typeface="Arial" panose="020B0604020202020204" pitchFamily="34" charset="0"/>
              </a:rPr>
              <a:t>Training Accuracy: High accuracy with minimal overfitting.</a:t>
            </a:r>
            <a:br>
              <a:rPr lang="en-US" altLang="en-US" sz="36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 </a:t>
            </a: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Validation Accuracy: Consistent with training accuracy, indicating good generalization.</a:t>
            </a:r>
            <a:br>
              <a:rPr lang="en-US" altLang="en-US" sz="36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 </a:t>
            </a: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Test Accuracy: High performance on unseen data, demonstrating the effectiveness of the architecture.</a:t>
            </a:r>
            <a:br>
              <a:rPr lang="en-US" altLang="en-US" sz="36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 </a:t>
            </a:r>
            <a:endParaRPr lang="en-US" altLang="en-US" sz="1800" dirty="0">
              <a:latin typeface="Arial" panose="020B0604020202020204" pitchFamily="34" charset="0"/>
              <a:cs typeface="Arial" panose="020B0604020202020204" pitchFamily="34" charset="0"/>
            </a:endParaRPr>
          </a:p>
        </p:txBody>
      </p:sp>
      <p:sp>
        <p:nvSpPr>
          <p:cNvPr id="4"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ACCURACY</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29975" cy="4645025"/>
          </a:xfrm>
        </p:spPr>
        <p:txBody>
          <a:bodyPr/>
          <a:lstStyle/>
          <a:p>
            <a:pPr algn="ctr"/>
            <a:r>
              <a:rPr lang="en-US" altLang="en-US" sz="2800" dirty="0">
                <a:latin typeface="Arial" panose="020B0604020202020204" pitchFamily="34" charset="0"/>
                <a:cs typeface="Arial" panose="020B0604020202020204" pitchFamily="34" charset="0"/>
                <a:sym typeface="+mn-ea"/>
              </a:rPr>
              <a:t>The aim of this project is to build a machine learning model capable of predicting the type of forest cover for a 30m x 30m patch of land in the Roosevelt National Forest of northern Colorado. By analyzing topographic and soil-related features, the project aims to assign each land patch to one of several forest cover categories. </a:t>
            </a:r>
            <a:br>
              <a:rPr lang="en-US" altLang="en-US" sz="2800" dirty="0">
                <a:latin typeface="Arial" panose="020B0604020202020204" pitchFamily="34" charset="0"/>
                <a:cs typeface="Arial" panose="020B0604020202020204" pitchFamily="34" charset="0"/>
                <a:sym typeface="+mn-ea"/>
              </a:rPr>
            </a:br>
            <a:r>
              <a:rPr lang="en-US" altLang="en-US" sz="2800" dirty="0">
                <a:latin typeface="Arial" panose="020B0604020202020204" pitchFamily="34" charset="0"/>
                <a:cs typeface="Arial" panose="020B0604020202020204" pitchFamily="34" charset="0"/>
                <a:sym typeface="+mn-ea"/>
              </a:rPr>
              <a:t>This predictive system can assist forest management authorities, conservationists, and researchers in identifying vegetation distribution patterns, monitoring ecological changes, and optimizing land management strategies.</a:t>
            </a:r>
            <a:br>
              <a:rPr lang="en-US" altLang="en-US" sz="2800" dirty="0">
                <a:latin typeface="Arial" panose="020B0604020202020204" pitchFamily="34" charset="0"/>
                <a:cs typeface="Arial" panose="020B0604020202020204" pitchFamily="34" charset="0"/>
                <a:sym typeface="+mn-ea"/>
              </a:rPr>
            </a:br>
            <a:endParaRPr lang="en-US" altLang="en-US" sz="2800" dirty="0">
              <a:latin typeface="Arial" panose="020B0604020202020204" pitchFamily="34" charset="0"/>
              <a:cs typeface="Arial" panose="020B0604020202020204" pitchFamily="34" charset="0"/>
              <a:sym typeface="+mn-ea"/>
            </a:endParaRPr>
          </a:p>
        </p:txBody>
      </p:sp>
      <p:sp>
        <p:nvSpPr>
          <p:cNvPr id="4"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OBJECTIVE</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MODEL ACCURACY</a:t>
            </a:r>
            <a:endParaRPr lang="en-US" altLang="en-US" sz="3200" b="1" dirty="0">
              <a:latin typeface="Arial" panose="020B0604020202020204" pitchFamily="34" charset="0"/>
              <a:cs typeface="Arial" panose="020B0604020202020204" pitchFamily="34" charset="0"/>
            </a:endParaRPr>
          </a:p>
        </p:txBody>
      </p:sp>
      <p:pic>
        <p:nvPicPr>
          <p:cNvPr id="5" name="Picture 4"/>
          <p:cNvPicPr>
            <a:picLocks noChangeAspect="1"/>
          </p:cNvPicPr>
          <p:nvPr/>
        </p:nvPicPr>
        <p:blipFill>
          <a:blip r:embed="rId1"/>
          <a:srcRect l="6746" t="39224" r="58482" b="15538"/>
          <a:stretch>
            <a:fillRect/>
          </a:stretch>
        </p:blipFill>
        <p:spPr>
          <a:xfrm>
            <a:off x="6095365" y="1738630"/>
            <a:ext cx="5104130" cy="4102735"/>
          </a:xfrm>
          <a:prstGeom prst="rect">
            <a:avLst/>
          </a:prstGeom>
          <a:noFill/>
          <a:ln>
            <a:noFill/>
          </a:ln>
        </p:spPr>
      </p:pic>
      <p:pic>
        <p:nvPicPr>
          <p:cNvPr id="6" name="Picture 5"/>
          <p:cNvPicPr>
            <a:picLocks noChangeAspect="1"/>
          </p:cNvPicPr>
          <p:nvPr/>
        </p:nvPicPr>
        <p:blipFill>
          <a:blip r:embed="rId2"/>
          <a:srcRect l="6677" t="39153" r="58204" b="15238"/>
          <a:stretch>
            <a:fillRect/>
          </a:stretch>
        </p:blipFill>
        <p:spPr>
          <a:xfrm>
            <a:off x="1002030" y="1738630"/>
            <a:ext cx="4910455" cy="410273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3" name="chimes.wav"/>
          </p:stSnd>
        </p:sndAc>
      </p:transition>
    </mc:Choice>
    <mc:Fallback>
      <p:transition advClick="0" advTm="5000">
        <p:sndAc>
          <p:stSnd>
            <p:snd r:embed="rId3" name="chimes.wav"/>
          </p:stSnd>
        </p:sndAc>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7995"/>
            <a:ext cx="11230610" cy="4645660"/>
          </a:xfrm>
        </p:spPr>
        <p:txBody>
          <a:bodyPr/>
          <a:lstStyle/>
          <a:p>
            <a:pPr algn="ctr"/>
            <a:r>
              <a:rPr lang="en-US" altLang="en-US" sz="2800" dirty="0">
                <a:latin typeface="Arial" panose="020B0604020202020204" pitchFamily="34" charset="0"/>
                <a:cs typeface="Arial" panose="020B0604020202020204" pitchFamily="34" charset="0"/>
              </a:rPr>
              <a:t>Transfer learning significantly accelerated training and improved accuracy.</a:t>
            </a:r>
            <a:br>
              <a:rPr lang="en-US" altLang="en-US" sz="28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Data augmentation played a crucial role in boosting model robustness.</a:t>
            </a:r>
            <a:br>
              <a:rPr lang="en-US" altLang="en-US" sz="28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Misclassifications often occurred between visually similar species.</a:t>
            </a:r>
            <a:br>
              <a:rPr lang="en-US" altLang="en-US" sz="28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The model showed resilience to variations in lighting and image background.</a:t>
            </a:r>
            <a:br>
              <a:rPr lang="en-US" altLang="en-US" sz="28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Ensemble methods could further improve classification accuracy.</a:t>
            </a:r>
            <a:br>
              <a:rPr lang="en-US" altLang="en-US" sz="2800" dirty="0">
                <a:latin typeface="Arial" panose="020B0604020202020204" pitchFamily="34" charset="0"/>
                <a:cs typeface="Arial" panose="020B0604020202020204" pitchFamily="34" charset="0"/>
              </a:rPr>
            </a:br>
            <a:endParaRPr lang="en-US" altLang="en-US" sz="2800" dirty="0">
              <a:latin typeface="Arial" panose="020B0604020202020204" pitchFamily="34" charset="0"/>
              <a:cs typeface="Arial" panose="020B0604020202020204" pitchFamily="34" charset="0"/>
            </a:endParaRPr>
          </a:p>
        </p:txBody>
      </p:sp>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OBSERVATION</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7995"/>
            <a:ext cx="11230610" cy="4645660"/>
          </a:xfrm>
        </p:spPr>
        <p:txBody>
          <a:bodyPr/>
          <a:lstStyle/>
          <a:p>
            <a:pPr algn="ctr"/>
            <a:r>
              <a:rPr lang="en-US" altLang="en-US" sz="3200" dirty="0">
                <a:latin typeface="Arial" panose="020B0604020202020204" pitchFamily="34" charset="0"/>
                <a:cs typeface="Arial" panose="020B0604020202020204" pitchFamily="34" charset="0"/>
              </a:rPr>
              <a:t>This architecture follows the transfer learning paradigm:</a:t>
            </a:r>
            <a:br>
              <a:rPr lang="en-US" altLang="en-US" sz="3200" dirty="0">
                <a:latin typeface="Arial" panose="020B0604020202020204" pitchFamily="34" charset="0"/>
                <a:cs typeface="Arial" panose="020B0604020202020204" pitchFamily="34" charset="0"/>
              </a:rPr>
            </a:br>
            <a:r>
              <a:rPr lang="en-US" altLang="en-US" sz="3200" dirty="0">
                <a:latin typeface="Arial" panose="020B0604020202020204" pitchFamily="34" charset="0"/>
                <a:cs typeface="Arial" panose="020B0604020202020204" pitchFamily="34" charset="0"/>
              </a:rPr>
              <a:t>Pre-trained CNN → feature extractor</a:t>
            </a:r>
            <a:br>
              <a:rPr lang="en-US" altLang="en-US" sz="32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3200" dirty="0">
                <a:latin typeface="Arial" panose="020B0604020202020204" pitchFamily="34" charset="0"/>
                <a:cs typeface="Arial" panose="020B0604020202020204" pitchFamily="34" charset="0"/>
              </a:rPr>
            </a:br>
            <a:r>
              <a:rPr lang="en-US" altLang="en-US" sz="3200" dirty="0">
                <a:latin typeface="Arial" panose="020B0604020202020204" pitchFamily="34" charset="0"/>
                <a:cs typeface="Arial" panose="020B0604020202020204" pitchFamily="34" charset="0"/>
              </a:rPr>
              <a:t>GAP &amp; Dense Layers → compact representation and decision-making</a:t>
            </a:r>
            <a:br>
              <a:rPr lang="en-US" altLang="en-US" sz="32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3200" dirty="0">
                <a:latin typeface="Arial" panose="020B0604020202020204" pitchFamily="34" charset="0"/>
                <a:cs typeface="Arial" panose="020B0604020202020204" pitchFamily="34" charset="0"/>
              </a:rPr>
            </a:br>
            <a:r>
              <a:rPr lang="en-US" altLang="en-US" sz="3200" dirty="0">
                <a:latin typeface="Arial" panose="020B0604020202020204" pitchFamily="34" charset="0"/>
                <a:cs typeface="Arial" panose="020B0604020202020204" pitchFamily="34" charset="0"/>
              </a:rPr>
              <a:t>Softmax Output → final multi-class classification</a:t>
            </a:r>
            <a:br>
              <a:rPr lang="en-US" altLang="en-US" sz="32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br>
              <a:rPr lang="en-US" altLang="en-US" sz="3200" dirty="0">
                <a:latin typeface="Arial" panose="020B0604020202020204" pitchFamily="34" charset="0"/>
                <a:cs typeface="Arial" panose="020B0604020202020204" pitchFamily="34" charset="0"/>
              </a:rPr>
            </a:br>
            <a:r>
              <a:rPr lang="en-US" altLang="en-US" sz="3200" dirty="0">
                <a:latin typeface="Arial" panose="020B0604020202020204" pitchFamily="34" charset="0"/>
                <a:cs typeface="Arial" panose="020B0604020202020204" pitchFamily="34" charset="0"/>
              </a:rPr>
              <a:t>It strikes a balance between efficiency, generalization, and accuracy, making it suitable for image classification tasks on moderately sized datasets.</a:t>
            </a:r>
            <a:br>
              <a:rPr lang="en-US" altLang="en-US" sz="3200" dirty="0">
                <a:latin typeface="Arial" panose="020B0604020202020204" pitchFamily="34" charset="0"/>
                <a:cs typeface="Arial" panose="020B0604020202020204" pitchFamily="34" charset="0"/>
              </a:rPr>
            </a:br>
            <a:r>
              <a:rPr lang="en-US" altLang="en-US" sz="1000" dirty="0">
                <a:latin typeface="Arial" panose="020B0604020202020204" pitchFamily="34" charset="0"/>
                <a:cs typeface="Arial" panose="020B0604020202020204" pitchFamily="34" charset="0"/>
              </a:rPr>
              <a:t> </a:t>
            </a:r>
            <a:endParaRPr lang="en-US" altLang="en-US" sz="1000" dirty="0">
              <a:latin typeface="Arial" panose="020B0604020202020204" pitchFamily="34" charset="0"/>
              <a:cs typeface="Arial" panose="020B0604020202020204" pitchFamily="34" charset="0"/>
            </a:endParaRPr>
          </a:p>
        </p:txBody>
      </p:sp>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OBSERVATION</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29975" cy="4645025"/>
          </a:xfrm>
        </p:spPr>
        <p:txBody>
          <a:bodyPr/>
          <a:lstStyle/>
          <a:p>
            <a:pPr algn="ctr"/>
            <a:r>
              <a:rPr lang="en-US" altLang="en-US" sz="2800" dirty="0">
                <a:latin typeface="Arial" panose="020B0604020202020204" pitchFamily="34" charset="0"/>
                <a:cs typeface="Arial" panose="020B0604020202020204" pitchFamily="34" charset="0"/>
              </a:rPr>
              <a:t>Expanding the dataset with more diverse images.</a:t>
            </a:r>
            <a:br>
              <a:rPr lang="en-US" altLang="en-US" sz="2800" dirty="0">
                <a:latin typeface="Arial" panose="020B0604020202020204" pitchFamily="34" charset="0"/>
                <a:cs typeface="Arial" panose="020B0604020202020204" pitchFamily="34" charset="0"/>
              </a:rPr>
            </a:b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Incorporating ensemble deep learning architectures.</a:t>
            </a:r>
            <a:br>
              <a:rPr lang="en-US" altLang="en-US" sz="2800" dirty="0">
                <a:latin typeface="Arial" panose="020B0604020202020204" pitchFamily="34" charset="0"/>
                <a:cs typeface="Arial" panose="020B0604020202020204" pitchFamily="34" charset="0"/>
              </a:rPr>
            </a:b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Deploying as a cloud-based API for real-time animal recognition.</a:t>
            </a:r>
            <a:br>
              <a:rPr lang="en-US" altLang="en-US" sz="2800" dirty="0">
                <a:latin typeface="Arial" panose="020B0604020202020204" pitchFamily="34" charset="0"/>
                <a:cs typeface="Arial" panose="020B0604020202020204" pitchFamily="34" charset="0"/>
              </a:rPr>
            </a:b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Integrating object detection to identify multiple animals in single image.</a:t>
            </a:r>
            <a:br>
              <a:rPr lang="en-US" altLang="en-US" sz="2800" dirty="0">
                <a:latin typeface="Arial" panose="020B0604020202020204" pitchFamily="34" charset="0"/>
                <a:cs typeface="Arial" panose="020B0604020202020204" pitchFamily="34" charset="0"/>
              </a:rPr>
            </a:br>
            <a:br>
              <a:rPr lang="en-US" altLang="en-US" sz="2800" dirty="0">
                <a:latin typeface="Arial" panose="020B0604020202020204" pitchFamily="34" charset="0"/>
                <a:cs typeface="Arial" panose="020B0604020202020204" pitchFamily="34" charset="0"/>
              </a:rPr>
            </a:br>
            <a:r>
              <a:rPr lang="en-US" altLang="en-US" sz="2800" dirty="0">
                <a:latin typeface="Arial" panose="020B0604020202020204" pitchFamily="34" charset="0"/>
                <a:cs typeface="Arial" panose="020B0604020202020204" pitchFamily="34" charset="0"/>
              </a:rPr>
              <a:t>Utilizing attention mechanisms to focus on key image regions.</a:t>
            </a:r>
            <a:br>
              <a:rPr lang="en-US" altLang="en-US" sz="2800" dirty="0">
                <a:latin typeface="Arial" panose="020B0604020202020204" pitchFamily="34" charset="0"/>
                <a:cs typeface="Arial" panose="020B0604020202020204" pitchFamily="34" charset="0"/>
              </a:rPr>
            </a:br>
            <a:endParaRPr lang="en-US" altLang="en-US" sz="2800" dirty="0">
              <a:latin typeface="Arial" panose="020B0604020202020204" pitchFamily="34" charset="0"/>
              <a:cs typeface="Arial" panose="020B0604020202020204" pitchFamily="34" charset="0"/>
            </a:endParaRPr>
          </a:p>
        </p:txBody>
      </p:sp>
      <p:sp>
        <p:nvSpPr>
          <p:cNvPr id="3"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FUTURE SCOPE</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11238230" cy="5916295"/>
          </a:xfrm>
        </p:spPr>
        <p:txBody>
          <a:bodyPr/>
          <a:lstStyle/>
          <a:p>
            <a:pPr algn="ctr"/>
            <a:r>
              <a:rPr lang="en-US" altLang="en-US" dirty="0">
                <a:latin typeface="Arial" panose="020B0604020202020204" pitchFamily="34" charset="0"/>
                <a:cs typeface="Arial" panose="020B0604020202020204" pitchFamily="34" charset="0"/>
              </a:rPr>
              <a:t>Submitted By:</a:t>
            </a:r>
            <a:br>
              <a:rPr lang="en-US" altLang="en-US" dirty="0">
                <a:latin typeface="Arial" panose="020B0604020202020204" pitchFamily="34" charset="0"/>
                <a:cs typeface="Arial" panose="020B0604020202020204" pitchFamily="34" charset="0"/>
              </a:rPr>
            </a:br>
            <a:r>
              <a:rPr lang="en-US" altLang="en-US" b="1" dirty="0">
                <a:latin typeface="Arial" panose="020B0604020202020204" pitchFamily="34" charset="0"/>
                <a:cs typeface="Arial" panose="020B0604020202020204" pitchFamily="34" charset="0"/>
              </a:rPr>
              <a:t>Bhanu Aggarwal </a:t>
            </a:r>
            <a:br>
              <a:rPr lang="en-US" altLang="en-US" b="1" dirty="0">
                <a:latin typeface="Arial" panose="020B0604020202020204" pitchFamily="34" charset="0"/>
                <a:cs typeface="Arial" panose="020B0604020202020204" pitchFamily="34" charset="0"/>
              </a:rPr>
            </a:br>
            <a:r>
              <a:rPr lang="en-US" altLang="en-US" b="1" dirty="0">
                <a:latin typeface="Arial" panose="020B0604020202020204" pitchFamily="34" charset="0"/>
                <a:cs typeface="Arial" panose="020B0604020202020204" pitchFamily="34" charset="0"/>
              </a:rPr>
              <a:t>UNID: UMID23052538378</a:t>
            </a:r>
            <a:br>
              <a:rPr lang="en-US" altLang="en-US" b="1" dirty="0">
                <a:latin typeface="Arial" panose="020B0604020202020204" pitchFamily="34" charset="0"/>
                <a:cs typeface="Arial" panose="020B0604020202020204" pitchFamily="34" charset="0"/>
              </a:rPr>
            </a:br>
            <a:r>
              <a:rPr lang="en-US" altLang="en-US" sz="4000" dirty="0">
                <a:latin typeface="Arial" panose="020B0604020202020204" pitchFamily="34" charset="0"/>
                <a:cs typeface="Arial" panose="020B0604020202020204" pitchFamily="34" charset="0"/>
              </a:rPr>
              <a:t>Machine Learning Internship</a:t>
            </a:r>
            <a:br>
              <a:rPr lang="en-US" altLang="en-US" sz="4000" dirty="0">
                <a:latin typeface="Arial" panose="020B0604020202020204" pitchFamily="34" charset="0"/>
                <a:cs typeface="Arial" panose="020B0604020202020204" pitchFamily="34" charset="0"/>
              </a:rPr>
            </a:br>
            <a:r>
              <a:rPr lang="en-US" altLang="en-US" sz="4000" dirty="0">
                <a:latin typeface="Arial" panose="020B0604020202020204" pitchFamily="34" charset="0"/>
                <a:cs typeface="Arial" panose="020B0604020202020204" pitchFamily="34" charset="0"/>
              </a:rPr>
              <a:t>25th May 2025 - 25th August 2025</a:t>
            </a:r>
            <a:br>
              <a:rPr lang="en-US" altLang="en-US" b="1"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Email: bhanuagg1183@gmail.com</a:t>
            </a: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Mob: +91 94683-42280</a:t>
            </a:r>
            <a:br>
              <a:rPr lang="en-US" altLang="en-US" sz="3600" dirty="0">
                <a:latin typeface="Arial" panose="020B0604020202020204" pitchFamily="34" charset="0"/>
                <a:cs typeface="Arial" panose="020B0604020202020204" pitchFamily="34" charset="0"/>
              </a:rPr>
            </a:br>
            <a:endParaRPr lang="en-US" altLang="en-US" sz="360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nvSpPr>
        <p:spPr>
          <a:xfrm>
            <a:off x="475615" y="467360"/>
            <a:ext cx="11237595" cy="589788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13800" b="1" dirty="0">
                <a:latin typeface="Arial" panose="020B0604020202020204" pitchFamily="34" charset="0"/>
                <a:cs typeface="Arial" panose="020B0604020202020204" pitchFamily="34" charset="0"/>
              </a:rPr>
              <a:t>THANK YOU</a:t>
            </a:r>
            <a:endParaRPr lang="en-US" altLang="en-US" sz="13800" b="1" dirty="0">
              <a:latin typeface="Arial" panose="020B0604020202020204" pitchFamily="34" charset="0"/>
              <a:cs typeface="Arial" panose="020B0604020202020204" pitchFamily="34" charset="0"/>
            </a:endParaRPr>
          </a:p>
          <a:p>
            <a:pPr algn="ctr"/>
            <a:endParaRPr lang="en-US" altLang="en-US" sz="138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467360"/>
            <a:ext cx="5444490" cy="5916295"/>
          </a:xfrm>
        </p:spPr>
        <p:txBody>
          <a:bodyPr/>
          <a:lstStyle/>
          <a:p>
            <a:pPr marL="0" indent="0" algn="ctr"/>
            <a:r>
              <a:rPr lang="en-US" altLang="en-US" sz="3600" dirty="0">
                <a:latin typeface="Arial" panose="020B0604020202020204" pitchFamily="34" charset="0"/>
                <a:cs typeface="Arial" panose="020B0604020202020204" pitchFamily="34" charset="0"/>
              </a:rPr>
              <a:t>Spruce/Fir</a:t>
            </a:r>
            <a:br>
              <a:rPr lang="en-US" altLang="en-US" sz="3600" dirty="0">
                <a:latin typeface="Arial" panose="020B0604020202020204" pitchFamily="34" charset="0"/>
                <a:cs typeface="Arial" panose="020B0604020202020204" pitchFamily="34" charset="0"/>
              </a:rPr>
            </a:br>
            <a:r>
              <a:rPr lang="en-US" altLang="en-US" sz="1200" dirty="0">
                <a:latin typeface="Arial" panose="020B0604020202020204" pitchFamily="34" charset="0"/>
                <a:cs typeface="Arial" panose="020B0604020202020204" pitchFamily="34" charset="0"/>
              </a:rPr>
              <a:t> </a:t>
            </a: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Lodgepole Pine</a:t>
            </a:r>
            <a:br>
              <a:rPr lang="en-US" altLang="en-US" sz="3600" dirty="0">
                <a:latin typeface="Arial" panose="020B0604020202020204" pitchFamily="34" charset="0"/>
                <a:cs typeface="Arial" panose="020B0604020202020204" pitchFamily="34" charset="0"/>
              </a:rPr>
            </a:br>
            <a:r>
              <a:rPr lang="en-US" altLang="en-US" sz="1200" dirty="0">
                <a:latin typeface="Arial" panose="020B0604020202020204" pitchFamily="34" charset="0"/>
                <a:cs typeface="Arial" panose="020B0604020202020204" pitchFamily="34" charset="0"/>
              </a:rPr>
              <a:t> </a:t>
            </a: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Ponderosa Pine</a:t>
            </a:r>
            <a:br>
              <a:rPr lang="en-US" altLang="en-US" sz="3600" dirty="0">
                <a:latin typeface="Arial" panose="020B0604020202020204" pitchFamily="34" charset="0"/>
                <a:cs typeface="Arial" panose="020B0604020202020204" pitchFamily="34" charset="0"/>
              </a:rPr>
            </a:br>
            <a:r>
              <a:rPr lang="en-US" altLang="en-US" sz="1200" dirty="0">
                <a:latin typeface="Arial" panose="020B0604020202020204" pitchFamily="34" charset="0"/>
                <a:cs typeface="Arial" panose="020B0604020202020204" pitchFamily="34" charset="0"/>
              </a:rPr>
              <a:t> </a:t>
            </a: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Cottonwood/Willow</a:t>
            </a:r>
            <a:br>
              <a:rPr lang="en-US" altLang="en-US" sz="3600" dirty="0">
                <a:latin typeface="Arial" panose="020B0604020202020204" pitchFamily="34" charset="0"/>
                <a:cs typeface="Arial" panose="020B0604020202020204" pitchFamily="34" charset="0"/>
              </a:rPr>
            </a:br>
            <a:r>
              <a:rPr lang="en-US" altLang="en-US" sz="1200" dirty="0">
                <a:latin typeface="Arial" panose="020B0604020202020204" pitchFamily="34" charset="0"/>
                <a:cs typeface="Arial" panose="020B0604020202020204" pitchFamily="34" charset="0"/>
              </a:rPr>
              <a:t> </a:t>
            </a: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Aspen</a:t>
            </a:r>
            <a:br>
              <a:rPr lang="en-US" altLang="en-US" sz="3600" dirty="0">
                <a:latin typeface="Arial" panose="020B0604020202020204" pitchFamily="34" charset="0"/>
                <a:cs typeface="Arial" panose="020B0604020202020204" pitchFamily="34" charset="0"/>
              </a:rPr>
            </a:br>
            <a:r>
              <a:rPr lang="en-US" altLang="en-US" sz="1200" dirty="0">
                <a:latin typeface="Arial" panose="020B0604020202020204" pitchFamily="34" charset="0"/>
                <a:cs typeface="Arial" panose="020B0604020202020204" pitchFamily="34" charset="0"/>
              </a:rPr>
              <a:t> </a:t>
            </a: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Douglas-fir</a:t>
            </a:r>
            <a:br>
              <a:rPr lang="en-US" altLang="en-US" sz="3600" dirty="0">
                <a:latin typeface="Arial" panose="020B0604020202020204" pitchFamily="34" charset="0"/>
                <a:cs typeface="Arial" panose="020B0604020202020204" pitchFamily="34" charset="0"/>
              </a:rPr>
            </a:br>
            <a:r>
              <a:rPr lang="en-US" altLang="en-US" sz="1200" dirty="0">
                <a:latin typeface="Arial" panose="020B0604020202020204" pitchFamily="34" charset="0"/>
                <a:cs typeface="Arial" panose="020B0604020202020204" pitchFamily="34" charset="0"/>
              </a:rPr>
              <a:t> </a:t>
            </a:r>
            <a:br>
              <a:rPr lang="en-US" altLang="en-US" sz="3600" dirty="0">
                <a:latin typeface="Arial" panose="020B0604020202020204" pitchFamily="34" charset="0"/>
                <a:cs typeface="Arial" panose="020B0604020202020204" pitchFamily="34" charset="0"/>
              </a:rPr>
            </a:br>
            <a:r>
              <a:rPr lang="en-US" altLang="en-US" sz="3600" dirty="0">
                <a:latin typeface="Arial" panose="020B0604020202020204" pitchFamily="34" charset="0"/>
                <a:cs typeface="Arial" panose="020B0604020202020204" pitchFamily="34" charset="0"/>
              </a:rPr>
              <a:t>Krummholz</a:t>
            </a:r>
            <a:br>
              <a:rPr lang="en-US" altLang="en-US" sz="3600" dirty="0">
                <a:latin typeface="Arial" panose="020B0604020202020204" pitchFamily="34" charset="0"/>
                <a:cs typeface="Arial" panose="020B0604020202020204" pitchFamily="34" charset="0"/>
              </a:rPr>
            </a:br>
            <a:endParaRPr lang="en-US" altLang="en-US" sz="2800" dirty="0">
              <a:latin typeface="Arial" panose="020B0604020202020204" pitchFamily="34" charset="0"/>
              <a:cs typeface="Arial" panose="020B0604020202020204" pitchFamily="34" charset="0"/>
            </a:endParaRPr>
          </a:p>
        </p:txBody>
      </p:sp>
      <p:sp>
        <p:nvSpPr>
          <p:cNvPr id="3" name="Title 1"/>
          <p:cNvSpPr>
            <a:spLocks noGrp="1"/>
          </p:cNvSpPr>
          <p:nvPr/>
        </p:nvSpPr>
        <p:spPr>
          <a:xfrm>
            <a:off x="6087745" y="467360"/>
            <a:ext cx="5625465"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DATASET TARGET VARIABLES</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738630"/>
            <a:ext cx="11229975" cy="4645025"/>
          </a:xfrm>
        </p:spPr>
        <p:txBody>
          <a:bodyPr/>
          <a:lstStyle/>
          <a:p>
            <a:pPr algn="ctr"/>
            <a:r>
              <a:rPr lang="en-US" altLang="en-US" sz="2000" dirty="0">
                <a:latin typeface="Arial" panose="020B0604020202020204" pitchFamily="34" charset="0"/>
                <a:cs typeface="Arial" panose="020B0604020202020204" pitchFamily="34" charset="0"/>
                <a:sym typeface="+mn-ea"/>
              </a:rPr>
              <a:t></a:t>
            </a: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Elevation is the most influential continuous variable, strongly correlated with cover type.</a:t>
            </a:r>
            <a:br>
              <a:rPr lang="en-US" altLang="en-US" sz="2000" dirty="0">
                <a:latin typeface="Arial" panose="020B0604020202020204" pitchFamily="34" charset="0"/>
                <a:cs typeface="Arial" panose="020B0604020202020204" pitchFamily="34" charset="0"/>
                <a:sym typeface="+mn-ea"/>
              </a:rPr>
            </a:b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Soil type indicators provide important categorical distinctions across forest categories.</a:t>
            </a:r>
            <a:br>
              <a:rPr lang="en-US" altLang="en-US" sz="2000" dirty="0">
                <a:latin typeface="Arial" panose="020B0604020202020204" pitchFamily="34" charset="0"/>
                <a:cs typeface="Arial" panose="020B0604020202020204" pitchFamily="34" charset="0"/>
                <a:sym typeface="+mn-ea"/>
              </a:rPr>
            </a:b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Other continuous variables such as slope, aspect, and hydrological distances capture micro-environmental conditions.</a:t>
            </a:r>
            <a:br>
              <a:rPr lang="en-US" altLang="en-US" sz="2000" dirty="0">
                <a:latin typeface="Arial" panose="020B0604020202020204" pitchFamily="34" charset="0"/>
                <a:cs typeface="Arial" panose="020B0604020202020204" pitchFamily="34" charset="0"/>
                <a:sym typeface="+mn-ea"/>
              </a:rPr>
            </a:b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Group-wise analysis indicates that certain cover types dominate specific regions, highlighting natural class imbalance.</a:t>
            </a:r>
            <a:br>
              <a:rPr lang="en-US" altLang="en-US" sz="2000" dirty="0">
                <a:latin typeface="Arial" panose="020B0604020202020204" pitchFamily="34" charset="0"/>
                <a:cs typeface="Arial" panose="020B0604020202020204" pitchFamily="34" charset="0"/>
                <a:sym typeface="+mn-ea"/>
              </a:rPr>
            </a:br>
            <a:br>
              <a:rPr lang="en-US" altLang="en-US" sz="2000" dirty="0">
                <a:latin typeface="Arial" panose="020B0604020202020204" pitchFamily="34" charset="0"/>
                <a:cs typeface="Arial" panose="020B0604020202020204" pitchFamily="34" charset="0"/>
                <a:sym typeface="+mn-ea"/>
              </a:rPr>
            </a:br>
            <a:r>
              <a:rPr lang="en-US" altLang="en-US" sz="2000" dirty="0">
                <a:latin typeface="Arial" panose="020B0604020202020204" pitchFamily="34" charset="0"/>
                <a:cs typeface="Arial" panose="020B0604020202020204" pitchFamily="34" charset="0"/>
                <a:sym typeface="+mn-ea"/>
              </a:rPr>
              <a:t>The dataset is well-structured, with no missing values, making it suitable for direct machine learning applications.</a:t>
            </a:r>
            <a:br>
              <a:rPr lang="en-US" altLang="en-US" sz="2000" dirty="0">
                <a:latin typeface="Arial" panose="020B0604020202020204" pitchFamily="34" charset="0"/>
                <a:cs typeface="Arial" panose="020B0604020202020204" pitchFamily="34" charset="0"/>
                <a:sym typeface="+mn-ea"/>
              </a:rPr>
            </a:br>
            <a:br>
              <a:rPr lang="en-US" altLang="en-US" sz="2000" dirty="0">
                <a:latin typeface="Arial" panose="020B0604020202020204" pitchFamily="34" charset="0"/>
                <a:cs typeface="Arial" panose="020B0604020202020204" pitchFamily="34" charset="0"/>
                <a:sym typeface="+mn-ea"/>
              </a:rPr>
            </a:br>
            <a:endParaRPr lang="en-US" altLang="en-US" sz="2000" dirty="0">
              <a:latin typeface="Arial" panose="020B0604020202020204" pitchFamily="34" charset="0"/>
              <a:cs typeface="Arial" panose="020B0604020202020204" pitchFamily="34" charset="0"/>
              <a:sym typeface="+mn-ea"/>
            </a:endParaRPr>
          </a:p>
        </p:txBody>
      </p:sp>
      <p:sp>
        <p:nvSpPr>
          <p:cNvPr id="4" name="Title 1"/>
          <p:cNvSpPr>
            <a:spLocks noGrp="1"/>
          </p:cNvSpPr>
          <p:nvPr/>
        </p:nvSpPr>
        <p:spPr>
          <a:xfrm>
            <a:off x="475615" y="467360"/>
            <a:ext cx="11237595" cy="1271270"/>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DATASET ANALYSIS</a:t>
            </a: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1" name="chimes.wav"/>
          </p:stSnd>
        </p:sndAc>
      </p:transition>
    </mc:Choice>
    <mc:Fallback>
      <p:transition advClick="0" advTm="5000">
        <p:sndAc>
          <p:stSnd>
            <p:snd r:embed="rId1" name="chimes.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3"/>
          <p:cNvPicPr>
            <a:picLocks noChangeAspect="1"/>
          </p:cNvPicPr>
          <p:nvPr/>
        </p:nvPicPr>
        <p:blipFill>
          <a:blip r:embed="rId1"/>
          <a:srcRect l="6235" t="37546" r="60084" b="16492"/>
          <a:stretch>
            <a:fillRect/>
          </a:stretch>
        </p:blipFill>
        <p:spPr>
          <a:xfrm>
            <a:off x="835660" y="774700"/>
            <a:ext cx="5010785" cy="5284470"/>
          </a:xfrm>
          <a:prstGeom prst="rect">
            <a:avLst/>
          </a:prstGeom>
          <a:noFill/>
          <a:ln>
            <a:noFill/>
          </a:ln>
        </p:spPr>
      </p:pic>
      <p:sp>
        <p:nvSpPr>
          <p:cNvPr id="3" name="Title 1"/>
          <p:cNvSpPr>
            <a:spLocks noGrp="1"/>
          </p:cNvSpPr>
          <p:nvPr/>
        </p:nvSpPr>
        <p:spPr>
          <a:xfrm>
            <a:off x="5847080" y="467360"/>
            <a:ext cx="5866130"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DATASET HISTOGRAMS</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4"/>
          <p:cNvPicPr>
            <a:picLocks noChangeAspect="1"/>
          </p:cNvPicPr>
          <p:nvPr/>
        </p:nvPicPr>
        <p:blipFill>
          <a:blip r:embed="rId1"/>
          <a:srcRect r="50190" b="11152"/>
          <a:stretch>
            <a:fillRect/>
          </a:stretch>
        </p:blipFill>
        <p:spPr>
          <a:xfrm>
            <a:off x="4975225" y="781050"/>
            <a:ext cx="6468745" cy="5317490"/>
          </a:xfrm>
          <a:prstGeom prst="rect">
            <a:avLst/>
          </a:prstGeom>
          <a:noFill/>
          <a:ln>
            <a:noFill/>
          </a:ln>
        </p:spPr>
      </p:pic>
      <p:sp>
        <p:nvSpPr>
          <p:cNvPr id="3" name="Title 1"/>
          <p:cNvSpPr>
            <a:spLocks noGrp="1"/>
          </p:cNvSpPr>
          <p:nvPr/>
        </p:nvSpPr>
        <p:spPr>
          <a:xfrm>
            <a:off x="459740" y="468630"/>
            <a:ext cx="4514850" cy="59162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6600" b="1" dirty="0">
                <a:latin typeface="Arial" panose="020B0604020202020204" pitchFamily="34" charset="0"/>
                <a:cs typeface="Arial" panose="020B0604020202020204" pitchFamily="34" charset="0"/>
              </a:rPr>
              <a:t>DATASET SCATTER MATRICES</a:t>
            </a:r>
            <a:endParaRPr lang="en-US" altLang="en-US" sz="66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a:p>
            <a:pPr algn="ctr"/>
            <a:endParaRPr lang="en-US" altLang="en-US" sz="32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Click="0" advTm="5000">
        <p:sndAc>
          <p:stSnd>
            <p:snd r:embed="rId2" name="chimes.wav"/>
          </p:stSnd>
        </p:sndAc>
      </p:transition>
    </mc:Choice>
    <mc:Fallback>
      <p:transition advClick="0" advTm="5000">
        <p:sndAc>
          <p:stSnd>
            <p:snd r:embed="rId2" name="chimes.wav"/>
          </p:stSnd>
        </p:sndAc>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0</TotalTime>
  <Words>11162</Words>
  <Application>WPS Presentation</Application>
  <PresentationFormat>Widescreen</PresentationFormat>
  <Paragraphs>247</Paragraphs>
  <Slides>55</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55</vt:i4>
      </vt:variant>
    </vt:vector>
  </HeadingPairs>
  <TitlesOfParts>
    <vt:vector size="71" baseType="lpstr">
      <vt:lpstr>Arial</vt:lpstr>
      <vt:lpstr>SimSun</vt:lpstr>
      <vt:lpstr>Wingdings</vt:lpstr>
      <vt:lpstr>Wingdings 3</vt:lpstr>
      <vt:lpstr>Arial</vt:lpstr>
      <vt:lpstr>Microsoft YaHei</vt:lpstr>
      <vt:lpstr>Arial Unicode MS</vt:lpstr>
      <vt:lpstr>Century Gothic</vt:lpstr>
      <vt:lpstr>Calibri</vt:lpstr>
      <vt:lpstr>MS Mincho</vt:lpstr>
      <vt:lpstr>Calibri</vt:lpstr>
      <vt:lpstr>Wingdings</vt:lpstr>
      <vt:lpstr>Segoe Print</vt:lpstr>
      <vt:lpstr>Wingdings</vt:lpstr>
      <vt:lpstr>Cambria</vt:lpstr>
      <vt:lpstr>Ion Boardroom</vt:lpstr>
      <vt:lpstr>MACHINE LEARNING PROJECT INSIGHTS   By Bhanu Aggarwal </vt:lpstr>
      <vt:lpstr>ASSET MANAGEMENT SYSTEM</vt:lpstr>
      <vt:lpstr>Submitted By: Bhanu Aggarwal  UNID: UMID23052538378 Machine Learning Internship 25th May 2025 - 25th August 2025 Email: bhanuagg1183@gmail.com Mob: +91 94683-42280 </vt:lpstr>
      <vt:lpstr>Projects Created: Canopy Vision Phone Kart Cardio Divination Zoo Sorter</vt:lpstr>
      <vt:lpstr> The Phone Kart project is designed to develop a machine learning-based predictive system capable of classifying mobile phones into specific price categories based on their technical specifications. The primary aim is to assist online marketplaces, retailers, and customers in estimating the appropriate price range for a given phone configuration. </vt:lpstr>
      <vt:lpstr>Spruce/Fir Lodgepole Pine Ponderosa Pine Cottonwood/Willow Aspen Douglas-fir Krummholz</vt:lpstr>
      <vt:lpstr>Projects Created: Canopy Vision Phone Kart Cardio Divination Zoo Sorter</vt:lpstr>
      <vt:lpstr>Projects Created: Canopy Vision Phone Kart Cardio Divination Zoo Sorter</vt:lpstr>
      <vt:lpstr>PowerPoint 演示文稿</vt:lpstr>
      <vt:lpstr>Projects Created: Canopy Vision Phone Kart Cardio Divination Zoo Sorter</vt:lpstr>
      <vt:lpstr>Projects Created: Canopy Vision Phone Kart Cardio Divination Zoo Sorter</vt:lpstr>
      <vt:lpstr>Projects Created: Canopy Vision Phone Kart Cardio Divination Zoo Sorter</vt:lpstr>
      <vt:lpstr>Projects Created: Canopy Vision Phone Kart Cardio Divination Zoo Sorter</vt:lpstr>
      <vt:lpstr>Projects Created: Canopy Vision Phone Kart Cardio Divination Zoo Sorter</vt:lpstr>
      <vt:lpstr>Projects Created: Canopy Vision Phone Kart Cardio Divination Zoo Sorter</vt:lpstr>
      <vt:lpstr>Projects Created: Canopy Vision Phone Kart Cardio Divination Zoo Sorter</vt:lpstr>
      <vt:lpstr>Canopy Vision Project Insights  </vt:lpstr>
      <vt:lpstr> Elevation is the most influential continuous variable, strongly correlated with cover type.  Soil type indicators provide important categorical distinctions across forest categories.  Other continuous variables such as slope, aspect, and hydrological distances capture micro-environmental conditions.  Group-wise analysis indicates that certain cover types dominate specific regions, highlighting natural class imbalance.  The dataset is well-structured, with no missing values, making it suitable for direct machine learning applications.  </vt:lpstr>
      <vt:lpstr>Spruce/Fir   Lodgepole Pine   Ponderosa Pine   Cottonwood/Willow   Aspen   Douglas-fir   Krummholz </vt:lpstr>
      <vt:lpstr>Age: Age of the patient in years. Sex: 1 for male, 0 for female. Chest Pain Type: Encoded as integers (0–3) representing different categories. Resting Blood Pressure: Measured in mm Hg. Serum Cholesterol: Measured in mg/dl. Fasting Blood Sugar: 1 if &gt; 120 mg/dl, else 0. Resting ECG: Encoded ECG results (0–2). Max Heart Rate Achieved: Known as thalach. Exercise-Induced Angina: 1 for yes, 0 for no. Oldpeak: ST depression induced by exercise. ST Slope: Encoded categorical feature. Target: 1 if the patient has heart disease, 0 otherwise.</vt:lpstr>
      <vt:lpstr>Logistic Regression: 65–70% accuracy  Random Forest Classifier: 85–90% accuracy  Linear Discriminant Analysis: 60–65% accuracy  K-Neighbors Classifier: 75–80% accuracy  Decision Tree Classifier: 75–80% accuracy  Gaussian NB: 55–60% accuracy  SVM: 15–20% accuracy  </vt:lpstr>
      <vt:lpstr>PowerPoint 演示文稿</vt:lpstr>
      <vt:lpstr>PowerPoint 演示文稿</vt:lpstr>
      <vt:lpstr>Ensemble methods like Random Forest and Gradient Boosting are better suited for categorical price prediction than simple regression models.  Linear Regression – Used as a baseline regression model to predict price categories.  Random Forest Classifier – A robust ensemble learning method using bagging of decision trees.  Gradient Boosting Classifier – A boosting approach that sequentially builds strong learners.  Feature scaling improves the performance of models sensitive to feature magnitude.  RAM size is consistently the top predictor of a mobile’s price category.  </vt:lpstr>
      <vt:lpstr>Elevation emerged as the most significant predictor.  Soil type and distance to hydrology were also highly influential.    </vt:lpstr>
      <vt:lpstr>PowerPoint 演示文稿</vt:lpstr>
      <vt:lpstr>Elevation is consistently the most significant predictor across models. For example, Spruce/Fir dominates higher elevations, while Ponderosa Pine occurs at mid-elevations.  Soil types and wilderness area features influences the presence of certain species and adds important categorical signals to differentiate forest types (e.g., Aspen thrives on specific soils).  Class imbalance poses challenges for minority forest types, making precision and recall crucial metrics beyond accuracy.  Ensemble models outperform linear models by capturing complex, non-linear relationships in the dataset.   </vt:lpstr>
      <vt:lpstr>Applying Deep Learning for complex feature interactions.  Performing Hyperparameter Optimization.  Incorporating spatial/geographic data (e.g., satellite imagery).  Deploying the model as an API for forest management systems.  Using SMOTE or class-weight balancing to address class imbalance.</vt:lpstr>
      <vt:lpstr>Canopy Vision Project Insights  </vt:lpstr>
      <vt:lpstr> The Phone Kart project is designed to develop a machine learning-based predictive system capable of classifying mobile phones into specific price categories based on their technical specifications. The primary aim is to assist online marketplaces, retailers, and customers in estimating the appropriate price range for a given phone configuration. </vt:lpstr>
      <vt:lpstr>Low Price  Medium Price  High Price  Very High Price  </vt:lpstr>
      <vt:lpstr>Age: Age of the patient in years   Sex: 1 for male, 0 for female   Chest Pain Type: Encoded as integers (0–3) representing different categories   Resting Blood Pressure: Measured in mm Hg   Serum Cholesterol: Measured in mg/dl   Fasting Blood Sugar: 1 if &gt; 120 mg/dl, else 0   Resting ECG: Encoded ECG results (0–2)   Max Heart Rate Achieved: Known as thalach   Exercise-Induced Angina: 1 for yes, 0 for no   Oldpeak: ST depression induced by exercise   ST Slope: Encoded categorical feature   Target: 1 if the patient has heart disease, 0 otherwise </vt:lpstr>
      <vt:lpstr>Logistic Regression: 65–70% accuracy  Random Forest Classifier: 85–90% accuracy  Linear Discriminant Analysis: 60–65% accuracy  K-Neighbors Classifier: 75–80% accuracy  Decision Tree Classifier: 75–80% accuracy  Gaussian NB: 55–60% accuracy  SVM: 15–20% accuracy  </vt:lpstr>
      <vt:lpstr>PowerPoint 演示文稿</vt:lpstr>
      <vt:lpstr>High classification accuracy on unseen patient data.   Balanced precision and recall, indicating reliability for both positive and negative cases.   The RBF kernel demonstrated the best trade-off between complexity and accuracy.   Confusion matrix analysis revealed that most misclassifications occurred in borderline cases with overlapping feature values between classes.   The Support Vector Machine classifier was chosen for its ability to handle high-dimensional data and find optimal separating hyperplanes between classes.    The model was initially trained with the default kernel (linear) and later experimented with different kernels such as polynomial and radial basis function (RBF) to explore potential performance improvements.   Hyperparameters such as C and gamma were tuned during experimentation to optimize model accuracy.  </vt:lpstr>
      <vt:lpstr>PowerPoint 演示文稿</vt:lpstr>
      <vt:lpstr>Elevation emerged as the most significant predictor.  Soil type and distance to hydrology were also highly influential.    </vt:lpstr>
      <vt:lpstr>PowerPoint 演示文稿</vt:lpstr>
      <vt:lpstr>PowerPoint 演示文稿</vt:lpstr>
      <vt:lpstr>Elevation is consistently the most significant predictor across models. For example, Spruce/Fir dominates higher elevations, while Ponderosa Pine occurs at mid-elevations.  Soil types and wilderness area features influences the presence of certain species and adds important categorical signals to differentiate forest types (e.g., Aspen thrives on specific soils).  Class imbalance poses challenges for minority forest types, making precision and recall crucial metrics beyond accuracy.  Ensemble models outperform linear models by capturing complex, non-linear relationships in the dataset.   </vt:lpstr>
      <vt:lpstr>Applying Deep Learning for complex feature interactions.  Performing Hyperparameter Optimization.  Incorporating spatial/geographic data (e.g., satellite imagery).  Deploying the model as an API for forest management systems.  Using SMOTE or class-weight balancing to address class imbalance.</vt:lpstr>
      <vt:lpstr>Canopy Vision Project Insights  </vt:lpstr>
      <vt:lpstr> The Phone Kart project is designed to develop a machine learning-based predictive system capable of classifying mobile phones into specific price categories based on their technical specifications. The primary aim is to assist online marketplaces, retailers, and customers in estimating the appropriate price range for a given phone configuration. </vt:lpstr>
      <vt:lpstr>Bear Bird Cat Cow Deer Dog Dolphin Elephant Giraffe Horse Kangaroo Lion Panda Tiger Zebra</vt:lpstr>
      <vt:lpstr> Elevation is the most influential continuous variable, strongly correlated with cover type.  Soil type indicators provide important categorical distinctions across forest categories.  Other continuous variables such as slope, aspect, and hydrological distances capture micro-environmental conditions.  Group-wise analysis indicates that certain cover types dominate specific regions, highlighting natural class imbalance.  The dataset is well-structured, with no missing values, making it suitable for direct machine learning applications.  </vt:lpstr>
      <vt:lpstr>PowerPoint 演示文稿</vt:lpstr>
      <vt:lpstr>PowerPoint 演示文稿</vt:lpstr>
      <vt:lpstr>PowerPoint 演示文稿</vt:lpstr>
      <vt:lpstr>Logistic Regression: 65–70% accuracy  Random Forest Classifier: 85–90% accuracy  Linear Discriminant Analysis: 60–65% accuracy  K-Neighbors Classifier: 75–80% accuracy  Decision Tree Classifier: 75–80% accuracy  Gaussian NB: 55–60% accuracy  SVM: 15–20% accuracy  </vt:lpstr>
      <vt:lpstr>PowerPoint 演示文稿</vt:lpstr>
      <vt:lpstr>Elevation is consistently the most significant predictor across models. For example, Spruce/Fir dominates higher elevations, while Ponderosa Pine occurs at mid-elevations.  Soil types and wilderness area features influences the presence of certain species and adds important categorical signals to differentiate forest types (e.g., Aspen thrives on specific soils).  Class imbalance poses challenges for minority forest types, making precision and recall crucial metrics beyond accuracy.  Ensemble models outperform linear models by capturing complex, non-linear relationships in the dataset.   </vt:lpstr>
      <vt:lpstr>Transfer learning significantly accelerated training and improved accuracy. Data augmentation played a crucial role in boosting model robustness. Misclassifications often occurred between visually similar species. The model showed resilience to variations in lighting and image background. Ensemble methods could further improve classification accuracy. This architecture follows the transfer learning paradigm: Pre-trained CNN → feature extractor GAP &amp; Dense Layers → compact representation and decision-making Softmax Output → final multi-class classification It strikes a balance between efficiency, generalization, and accuracy, making it suitable for image classification tasks on moderately sized datasets.</vt:lpstr>
      <vt:lpstr>Applying Deep Learning for complex feature interactions.  Performing Hyperparameter Optimization.  Incorporating spatial/geographic data (e.g., satellite imagery).  Deploying the model as an API for forest management systems.  Using SMOTE or class-weight balancing to address class imbalance.</vt:lpstr>
      <vt:lpstr>Submitted By: Bhanu Aggarwal  UNID: UMID23052538378 Machine Learning Internship 25th May 2025 - 25th August 2025 Email: bhanuagg1183@gmail.com Mob: +91 94683-42280 </vt:lpstr>
      <vt:lpstr>Expanding the dataset with more diverse images.  Incorporating ensemble deep learning architectures.  Deploying as a cloud-based API for real-time animal recognition.  Integrating object detection to identify multiple animals in single image.  Utilizing attention mechanisms to focus on key image regions.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ASSET MANAGEMENT SYSTEM</dc:title>
  <dc:creator>HP</dc:creator>
  <cp:lastModifiedBy>Bhanu Aggarwal</cp:lastModifiedBy>
  <cp:revision>9</cp:revision>
  <dcterms:created xsi:type="dcterms:W3CDTF">2025-07-29T09:49:00Z</dcterms:created>
  <dcterms:modified xsi:type="dcterms:W3CDTF">2025-08-24T08:42:46Z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17F2ABC7D16E49759EEDAE37FFB2A353_13</vt:lpwstr>
  </property>
  <property fmtid="{D5CDD505-2E9C-101B-9397-08002B2CF9AE}" pid="3" name="KSOProductBuildVer">
    <vt:lpwstr>1033-12.2.0.21931</vt:lpwstr>
  </property>
</Properties>
</file>

<file path=docProps/thumbnail.jpeg>
</file>